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338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275" r:id="rId12"/>
    <p:sldId id="281" r:id="rId13"/>
    <p:sldId id="282" r:id="rId14"/>
    <p:sldId id="283" r:id="rId15"/>
    <p:sldId id="284" r:id="rId16"/>
    <p:sldId id="285" r:id="rId17"/>
    <p:sldId id="292" r:id="rId18"/>
    <p:sldId id="293" r:id="rId19"/>
    <p:sldId id="295" r:id="rId20"/>
    <p:sldId id="296" r:id="rId21"/>
    <p:sldId id="335" r:id="rId22"/>
    <p:sldId id="336" r:id="rId23"/>
  </p:sldIdLst>
  <p:sldSz cx="9144000" cy="6858000" type="screen4x3"/>
  <p:notesSz cx="9144000" cy="6858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8888"/>
    <a:srgbClr val="FFFF00"/>
    <a:srgbClr val="98AAC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53" autoAdjust="0"/>
  </p:normalViewPr>
  <p:slideViewPr>
    <p:cSldViewPr>
      <p:cViewPr>
        <p:scale>
          <a:sx n="90" d="100"/>
          <a:sy n="90" d="100"/>
        </p:scale>
        <p:origin x="403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27887" y="0"/>
            <a:ext cx="8516620" cy="83820"/>
          </a:xfrm>
          <a:custGeom>
            <a:avLst/>
            <a:gdLst/>
            <a:ahLst/>
            <a:cxnLst/>
            <a:rect l="l" t="t" r="r" b="b"/>
            <a:pathLst>
              <a:path w="8516620" h="83820">
                <a:moveTo>
                  <a:pt x="8516112" y="0"/>
                </a:moveTo>
                <a:lnTo>
                  <a:pt x="0" y="0"/>
                </a:lnTo>
                <a:lnTo>
                  <a:pt x="0" y="83820"/>
                </a:lnTo>
                <a:lnTo>
                  <a:pt x="8516112" y="83820"/>
                </a:lnTo>
                <a:lnTo>
                  <a:pt x="851611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726935"/>
            <a:ext cx="9144000" cy="131445"/>
          </a:xfrm>
          <a:custGeom>
            <a:avLst/>
            <a:gdLst/>
            <a:ahLst/>
            <a:cxnLst/>
            <a:rect l="l" t="t" r="r" b="b"/>
            <a:pathLst>
              <a:path w="9144000" h="131445">
                <a:moveTo>
                  <a:pt x="9144000" y="0"/>
                </a:moveTo>
                <a:lnTo>
                  <a:pt x="0" y="0"/>
                </a:lnTo>
                <a:lnTo>
                  <a:pt x="0" y="131063"/>
                </a:lnTo>
                <a:lnTo>
                  <a:pt x="9144000" y="131063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621934" y="162857"/>
            <a:ext cx="424719" cy="207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116823" y="108204"/>
            <a:ext cx="522731" cy="3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644383" y="108204"/>
            <a:ext cx="522731" cy="3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76198"/>
            <a:ext cx="9143999" cy="66553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0"/>
            <a:ext cx="628015" cy="83820"/>
          </a:xfrm>
          <a:custGeom>
            <a:avLst/>
            <a:gdLst/>
            <a:ahLst/>
            <a:cxnLst/>
            <a:rect l="l" t="t" r="r" b="b"/>
            <a:pathLst>
              <a:path w="628015" h="83820">
                <a:moveTo>
                  <a:pt x="627888" y="0"/>
                </a:moveTo>
                <a:lnTo>
                  <a:pt x="0" y="0"/>
                </a:lnTo>
                <a:lnTo>
                  <a:pt x="0" y="83820"/>
                </a:lnTo>
                <a:lnTo>
                  <a:pt x="627888" y="83820"/>
                </a:lnTo>
                <a:lnTo>
                  <a:pt x="6278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80103" y="5946647"/>
            <a:ext cx="1383791" cy="440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60677" y="1398635"/>
            <a:ext cx="6422644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74E7A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74E7A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27887" y="0"/>
            <a:ext cx="8516620" cy="83820"/>
          </a:xfrm>
          <a:custGeom>
            <a:avLst/>
            <a:gdLst/>
            <a:ahLst/>
            <a:cxnLst/>
            <a:rect l="l" t="t" r="r" b="b"/>
            <a:pathLst>
              <a:path w="8516620" h="83820">
                <a:moveTo>
                  <a:pt x="8516112" y="0"/>
                </a:moveTo>
                <a:lnTo>
                  <a:pt x="0" y="0"/>
                </a:lnTo>
                <a:lnTo>
                  <a:pt x="0" y="83820"/>
                </a:lnTo>
                <a:lnTo>
                  <a:pt x="8516112" y="83820"/>
                </a:lnTo>
                <a:lnTo>
                  <a:pt x="851611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726935"/>
            <a:ext cx="9144000" cy="131445"/>
          </a:xfrm>
          <a:custGeom>
            <a:avLst/>
            <a:gdLst/>
            <a:ahLst/>
            <a:cxnLst/>
            <a:rect l="l" t="t" r="r" b="b"/>
            <a:pathLst>
              <a:path w="9144000" h="131445">
                <a:moveTo>
                  <a:pt x="9144000" y="0"/>
                </a:moveTo>
                <a:lnTo>
                  <a:pt x="0" y="0"/>
                </a:lnTo>
                <a:lnTo>
                  <a:pt x="0" y="131063"/>
                </a:lnTo>
                <a:lnTo>
                  <a:pt x="9144000" y="131063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628015" cy="83820"/>
          </a:xfrm>
          <a:custGeom>
            <a:avLst/>
            <a:gdLst/>
            <a:ahLst/>
            <a:cxnLst/>
            <a:rect l="l" t="t" r="r" b="b"/>
            <a:pathLst>
              <a:path w="628015" h="83820">
                <a:moveTo>
                  <a:pt x="627888" y="0"/>
                </a:moveTo>
                <a:lnTo>
                  <a:pt x="0" y="0"/>
                </a:lnTo>
                <a:lnTo>
                  <a:pt x="0" y="83820"/>
                </a:lnTo>
                <a:lnTo>
                  <a:pt x="627888" y="83820"/>
                </a:lnTo>
                <a:lnTo>
                  <a:pt x="6278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21934" y="162857"/>
            <a:ext cx="424719" cy="2076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116823" y="108203"/>
            <a:ext cx="522731" cy="3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644383" y="108203"/>
            <a:ext cx="522731" cy="3169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76197"/>
            <a:ext cx="9143999" cy="67817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942332" y="3587496"/>
            <a:ext cx="3651504" cy="2453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6734555"/>
            <a:ext cx="9144000" cy="123825"/>
          </a:xfrm>
          <a:custGeom>
            <a:avLst/>
            <a:gdLst/>
            <a:ahLst/>
            <a:cxnLst/>
            <a:rect l="l" t="t" r="r" b="b"/>
            <a:pathLst>
              <a:path w="9144000" h="123825">
                <a:moveTo>
                  <a:pt x="9144000" y="0"/>
                </a:moveTo>
                <a:lnTo>
                  <a:pt x="0" y="0"/>
                </a:lnTo>
                <a:lnTo>
                  <a:pt x="0" y="123442"/>
                </a:lnTo>
                <a:lnTo>
                  <a:pt x="9144000" y="123442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00811" y="315468"/>
            <a:ext cx="1383791" cy="440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74E7A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27887" y="0"/>
            <a:ext cx="8516620" cy="83820"/>
          </a:xfrm>
          <a:custGeom>
            <a:avLst/>
            <a:gdLst/>
            <a:ahLst/>
            <a:cxnLst/>
            <a:rect l="l" t="t" r="r" b="b"/>
            <a:pathLst>
              <a:path w="8516620" h="83820">
                <a:moveTo>
                  <a:pt x="8516112" y="0"/>
                </a:moveTo>
                <a:lnTo>
                  <a:pt x="0" y="0"/>
                </a:lnTo>
                <a:lnTo>
                  <a:pt x="0" y="83820"/>
                </a:lnTo>
                <a:lnTo>
                  <a:pt x="8516112" y="83820"/>
                </a:lnTo>
                <a:lnTo>
                  <a:pt x="851611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726935"/>
            <a:ext cx="9144000" cy="131445"/>
          </a:xfrm>
          <a:custGeom>
            <a:avLst/>
            <a:gdLst/>
            <a:ahLst/>
            <a:cxnLst/>
            <a:rect l="l" t="t" r="r" b="b"/>
            <a:pathLst>
              <a:path w="9144000" h="131445">
                <a:moveTo>
                  <a:pt x="9144000" y="0"/>
                </a:moveTo>
                <a:lnTo>
                  <a:pt x="0" y="0"/>
                </a:lnTo>
                <a:lnTo>
                  <a:pt x="0" y="131063"/>
                </a:lnTo>
                <a:lnTo>
                  <a:pt x="9144000" y="131063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628015" cy="83820"/>
          </a:xfrm>
          <a:custGeom>
            <a:avLst/>
            <a:gdLst/>
            <a:ahLst/>
            <a:cxnLst/>
            <a:rect l="l" t="t" r="r" b="b"/>
            <a:pathLst>
              <a:path w="628015" h="83820">
                <a:moveTo>
                  <a:pt x="627888" y="0"/>
                </a:moveTo>
                <a:lnTo>
                  <a:pt x="0" y="0"/>
                </a:lnTo>
                <a:lnTo>
                  <a:pt x="0" y="83820"/>
                </a:lnTo>
                <a:lnTo>
                  <a:pt x="627888" y="83820"/>
                </a:lnTo>
                <a:lnTo>
                  <a:pt x="6278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21935" y="162857"/>
            <a:ext cx="424719" cy="207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116824" y="108203"/>
            <a:ext cx="522731" cy="316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644383" y="108203"/>
            <a:ext cx="522731" cy="316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76198"/>
            <a:ext cx="9143999" cy="66553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4675" y="394715"/>
            <a:ext cx="521208" cy="3169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670" y="392684"/>
            <a:ext cx="8928658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174E7A"/>
                </a:solidFill>
                <a:latin typeface="Noto Sans CJK JP Medium"/>
                <a:cs typeface="Noto Sans CJK JP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9729" y="2613279"/>
            <a:ext cx="8051800" cy="3246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s@universalec.com" TargetMode="External"/><Relationship Id="rId2" Type="http://schemas.openxmlformats.org/officeDocument/2006/relationships/hyperlink" Target="mailto:ginolu@universalec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kitty@universalec.com" TargetMode="External"/><Relationship Id="rId4" Type="http://schemas.openxmlformats.org/officeDocument/2006/relationships/hyperlink" Target="mailto:nikki@universalec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4255" y="882395"/>
            <a:ext cx="5285232" cy="5731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250393"/>
            <a:ext cx="4597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164E7A"/>
                </a:solidFill>
              </a:rPr>
              <a:t>義務採購單位帳號申請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745093" y="633628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solidFill>
                  <a:srgbClr val="888888"/>
                </a:solidFill>
                <a:latin typeface="Arial"/>
                <a:cs typeface="Arial"/>
              </a:rPr>
              <a:t>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27547" y="4020311"/>
            <a:ext cx="3493135" cy="2032000"/>
          </a:xfrm>
          <a:custGeom>
            <a:avLst/>
            <a:gdLst/>
            <a:ahLst/>
            <a:cxnLst/>
            <a:rect l="l" t="t" r="r" b="b"/>
            <a:pathLst>
              <a:path w="3493134" h="2032000">
                <a:moveTo>
                  <a:pt x="3493007" y="0"/>
                </a:moveTo>
                <a:lnTo>
                  <a:pt x="0" y="0"/>
                </a:lnTo>
                <a:lnTo>
                  <a:pt x="0" y="2031492"/>
                </a:lnTo>
                <a:lnTo>
                  <a:pt x="3493007" y="2031492"/>
                </a:lnTo>
                <a:lnTo>
                  <a:pt x="34930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606288" y="4048125"/>
            <a:ext cx="3516629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帳號身分有兩種：</a:t>
            </a:r>
            <a:endParaRPr sz="1800">
              <a:latin typeface="Noto Sans CJK JP Medium"/>
              <a:cs typeface="Noto Sans CJK JP Medium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管理者</a:t>
            </a:r>
            <a:r>
              <a:rPr sz="1800" b="0" spc="-1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每一機關都有一管理 者身分帳號，專門負責各機關 一般使用者帳號審核及開立，  機關管理者帳號為社家署審核。</a:t>
            </a:r>
            <a:endParaRPr sz="1800">
              <a:latin typeface="Noto Sans CJK JP Medium"/>
              <a:cs typeface="Noto Sans CJK JP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6288" y="5420055"/>
            <a:ext cx="3284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9720" algn="l"/>
              </a:tabLst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一般使用者</a:t>
            </a:r>
            <a:r>
              <a:rPr sz="1800" b="0" spc="-1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由機關的管理者 帳號負責帳號審核及開立。</a:t>
            </a:r>
            <a:endParaRPr sz="1800">
              <a:latin typeface="Noto Sans CJK JP Medium"/>
              <a:cs typeface="Noto Sans CJK JP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54937" y="882395"/>
            <a:ext cx="7772527" cy="2775204"/>
            <a:chOff x="1154937" y="882395"/>
            <a:chExt cx="7772527" cy="2775204"/>
          </a:xfrm>
        </p:grpSpPr>
        <p:sp>
          <p:nvSpPr>
            <p:cNvPr id="9" name="object 9"/>
            <p:cNvSpPr/>
            <p:nvPr/>
          </p:nvSpPr>
          <p:spPr>
            <a:xfrm>
              <a:off x="4280598" y="2067813"/>
              <a:ext cx="1576070" cy="331724"/>
            </a:xfrm>
            <a:custGeom>
              <a:avLst/>
              <a:gdLst/>
              <a:ahLst/>
              <a:cxnLst/>
              <a:rect l="l" t="t" r="r" b="b"/>
              <a:pathLst>
                <a:path w="1654810" h="247650">
                  <a:moveTo>
                    <a:pt x="1575990" y="25733"/>
                  </a:moveTo>
                  <a:lnTo>
                    <a:pt x="4952" y="221360"/>
                  </a:lnTo>
                  <a:lnTo>
                    <a:pt x="0" y="227837"/>
                  </a:lnTo>
                  <a:lnTo>
                    <a:pt x="1777" y="242061"/>
                  </a:lnTo>
                  <a:lnTo>
                    <a:pt x="8254" y="247141"/>
                  </a:lnTo>
                  <a:lnTo>
                    <a:pt x="1579201" y="51384"/>
                  </a:lnTo>
                  <a:lnTo>
                    <a:pt x="1575990" y="25733"/>
                  </a:lnTo>
                  <a:close/>
                </a:path>
                <a:path w="1654810" h="247650">
                  <a:moveTo>
                    <a:pt x="1638515" y="23240"/>
                  </a:moveTo>
                  <a:lnTo>
                    <a:pt x="1596008" y="23240"/>
                  </a:lnTo>
                  <a:lnTo>
                    <a:pt x="1602485" y="28320"/>
                  </a:lnTo>
                  <a:lnTo>
                    <a:pt x="1603374" y="35305"/>
                  </a:lnTo>
                  <a:lnTo>
                    <a:pt x="1604136" y="42417"/>
                  </a:lnTo>
                  <a:lnTo>
                    <a:pt x="1599183" y="48894"/>
                  </a:lnTo>
                  <a:lnTo>
                    <a:pt x="1579201" y="51384"/>
                  </a:lnTo>
                  <a:lnTo>
                    <a:pt x="1582419" y="77088"/>
                  </a:lnTo>
                  <a:lnTo>
                    <a:pt x="1654683" y="28955"/>
                  </a:lnTo>
                  <a:lnTo>
                    <a:pt x="1638515" y="23240"/>
                  </a:lnTo>
                  <a:close/>
                </a:path>
                <a:path w="1654810" h="247650">
                  <a:moveTo>
                    <a:pt x="1596008" y="23240"/>
                  </a:moveTo>
                  <a:lnTo>
                    <a:pt x="1575990" y="25733"/>
                  </a:lnTo>
                  <a:lnTo>
                    <a:pt x="1579201" y="51384"/>
                  </a:lnTo>
                  <a:lnTo>
                    <a:pt x="1599183" y="48894"/>
                  </a:lnTo>
                  <a:lnTo>
                    <a:pt x="1604136" y="42417"/>
                  </a:lnTo>
                  <a:lnTo>
                    <a:pt x="1603374" y="35305"/>
                  </a:lnTo>
                  <a:lnTo>
                    <a:pt x="1602485" y="28320"/>
                  </a:lnTo>
                  <a:lnTo>
                    <a:pt x="1596008" y="23240"/>
                  </a:lnTo>
                  <a:close/>
                </a:path>
                <a:path w="1654810" h="247650">
                  <a:moveTo>
                    <a:pt x="1572767" y="0"/>
                  </a:moveTo>
                  <a:lnTo>
                    <a:pt x="1575990" y="25733"/>
                  </a:lnTo>
                  <a:lnTo>
                    <a:pt x="1596008" y="23240"/>
                  </a:lnTo>
                  <a:lnTo>
                    <a:pt x="1638515" y="23240"/>
                  </a:lnTo>
                  <a:lnTo>
                    <a:pt x="157276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54937" y="2215004"/>
              <a:ext cx="3091180" cy="229497"/>
            </a:xfrm>
            <a:custGeom>
              <a:avLst/>
              <a:gdLst/>
              <a:ahLst/>
              <a:cxnLst/>
              <a:rect l="l" t="t" r="r" b="b"/>
              <a:pathLst>
                <a:path w="3091179" h="424180">
                  <a:moveTo>
                    <a:pt x="0" y="423672"/>
                  </a:moveTo>
                  <a:lnTo>
                    <a:pt x="3090672" y="423672"/>
                  </a:lnTo>
                  <a:lnTo>
                    <a:pt x="3090672" y="0"/>
                  </a:lnTo>
                  <a:lnTo>
                    <a:pt x="0" y="0"/>
                  </a:lnTo>
                  <a:lnTo>
                    <a:pt x="0" y="42367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03848" y="882395"/>
              <a:ext cx="3023616" cy="277520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705099" y="1338110"/>
              <a:ext cx="3204591" cy="53285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00527" y="1373124"/>
              <a:ext cx="2570606" cy="5238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37103" y="1370076"/>
              <a:ext cx="3053715" cy="424180"/>
            </a:xfrm>
            <a:custGeom>
              <a:avLst/>
              <a:gdLst/>
              <a:ahLst/>
              <a:cxnLst/>
              <a:rect l="l" t="t" r="r" b="b"/>
              <a:pathLst>
                <a:path w="3053715" h="424180">
                  <a:moveTo>
                    <a:pt x="2405888" y="0"/>
                  </a:moveTo>
                  <a:lnTo>
                    <a:pt x="70612" y="0"/>
                  </a:lnTo>
                  <a:lnTo>
                    <a:pt x="43130" y="5550"/>
                  </a:lnTo>
                  <a:lnTo>
                    <a:pt x="20685" y="20685"/>
                  </a:lnTo>
                  <a:lnTo>
                    <a:pt x="5550" y="43130"/>
                  </a:lnTo>
                  <a:lnTo>
                    <a:pt x="0" y="70612"/>
                  </a:lnTo>
                  <a:lnTo>
                    <a:pt x="0" y="353060"/>
                  </a:lnTo>
                  <a:lnTo>
                    <a:pt x="5550" y="380541"/>
                  </a:lnTo>
                  <a:lnTo>
                    <a:pt x="20685" y="402986"/>
                  </a:lnTo>
                  <a:lnTo>
                    <a:pt x="43130" y="418121"/>
                  </a:lnTo>
                  <a:lnTo>
                    <a:pt x="70612" y="423672"/>
                  </a:lnTo>
                  <a:lnTo>
                    <a:pt x="2405888" y="423672"/>
                  </a:lnTo>
                  <a:lnTo>
                    <a:pt x="2433369" y="418121"/>
                  </a:lnTo>
                  <a:lnTo>
                    <a:pt x="2455814" y="402986"/>
                  </a:lnTo>
                  <a:lnTo>
                    <a:pt x="2470949" y="380541"/>
                  </a:lnTo>
                  <a:lnTo>
                    <a:pt x="2476500" y="353060"/>
                  </a:lnTo>
                  <a:lnTo>
                    <a:pt x="3053588" y="322199"/>
                  </a:lnTo>
                  <a:lnTo>
                    <a:pt x="2476500" y="247142"/>
                  </a:lnTo>
                  <a:lnTo>
                    <a:pt x="2476500" y="70612"/>
                  </a:lnTo>
                  <a:lnTo>
                    <a:pt x="2470949" y="43130"/>
                  </a:lnTo>
                  <a:lnTo>
                    <a:pt x="2455814" y="20685"/>
                  </a:lnTo>
                  <a:lnTo>
                    <a:pt x="2433369" y="5550"/>
                  </a:lnTo>
                  <a:lnTo>
                    <a:pt x="2405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37103" y="1370076"/>
              <a:ext cx="3053715" cy="424180"/>
            </a:xfrm>
            <a:custGeom>
              <a:avLst/>
              <a:gdLst/>
              <a:ahLst/>
              <a:cxnLst/>
              <a:rect l="l" t="t" r="r" b="b"/>
              <a:pathLst>
                <a:path w="3053715" h="424180">
                  <a:moveTo>
                    <a:pt x="0" y="70612"/>
                  </a:moveTo>
                  <a:lnTo>
                    <a:pt x="5550" y="43130"/>
                  </a:lnTo>
                  <a:lnTo>
                    <a:pt x="20685" y="20685"/>
                  </a:lnTo>
                  <a:lnTo>
                    <a:pt x="43130" y="5550"/>
                  </a:lnTo>
                  <a:lnTo>
                    <a:pt x="70612" y="0"/>
                  </a:lnTo>
                  <a:lnTo>
                    <a:pt x="1444625" y="0"/>
                  </a:lnTo>
                  <a:lnTo>
                    <a:pt x="2063750" y="0"/>
                  </a:lnTo>
                  <a:lnTo>
                    <a:pt x="2405888" y="0"/>
                  </a:lnTo>
                  <a:lnTo>
                    <a:pt x="2433369" y="5550"/>
                  </a:lnTo>
                  <a:lnTo>
                    <a:pt x="2455814" y="20685"/>
                  </a:lnTo>
                  <a:lnTo>
                    <a:pt x="2470949" y="43130"/>
                  </a:lnTo>
                  <a:lnTo>
                    <a:pt x="2476500" y="70612"/>
                  </a:lnTo>
                  <a:lnTo>
                    <a:pt x="2476500" y="247142"/>
                  </a:lnTo>
                  <a:lnTo>
                    <a:pt x="3053588" y="322199"/>
                  </a:lnTo>
                  <a:lnTo>
                    <a:pt x="2476500" y="353060"/>
                  </a:lnTo>
                  <a:lnTo>
                    <a:pt x="2470949" y="380541"/>
                  </a:lnTo>
                  <a:lnTo>
                    <a:pt x="2455814" y="402986"/>
                  </a:lnTo>
                  <a:lnTo>
                    <a:pt x="2433369" y="418121"/>
                  </a:lnTo>
                  <a:lnTo>
                    <a:pt x="2405888" y="423672"/>
                  </a:lnTo>
                  <a:lnTo>
                    <a:pt x="2063750" y="423672"/>
                  </a:lnTo>
                  <a:lnTo>
                    <a:pt x="1444625" y="423672"/>
                  </a:lnTo>
                  <a:lnTo>
                    <a:pt x="70612" y="423672"/>
                  </a:lnTo>
                  <a:lnTo>
                    <a:pt x="43130" y="418121"/>
                  </a:lnTo>
                  <a:lnTo>
                    <a:pt x="20685" y="402986"/>
                  </a:lnTo>
                  <a:lnTo>
                    <a:pt x="5550" y="380541"/>
                  </a:lnTo>
                  <a:lnTo>
                    <a:pt x="0" y="353060"/>
                  </a:lnTo>
                  <a:lnTo>
                    <a:pt x="0" y="247142"/>
                  </a:lnTo>
                  <a:lnTo>
                    <a:pt x="0" y="70612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837433" y="1441449"/>
            <a:ext cx="2255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每一帳號都需選擇機關。</a:t>
            </a:r>
            <a:endParaRPr sz="1600">
              <a:latin typeface="Noto Sans CJK JP Medium"/>
              <a:cs typeface="Noto Sans CJK JP Medium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0103" y="5475737"/>
            <a:ext cx="3162300" cy="1255395"/>
            <a:chOff x="70103" y="5475737"/>
            <a:chExt cx="3162300" cy="1255395"/>
          </a:xfrm>
        </p:grpSpPr>
        <p:sp>
          <p:nvSpPr>
            <p:cNvPr id="18" name="object 18"/>
            <p:cNvSpPr/>
            <p:nvPr/>
          </p:nvSpPr>
          <p:spPr>
            <a:xfrm>
              <a:off x="2556509" y="6083045"/>
              <a:ext cx="662940" cy="424180"/>
            </a:xfrm>
            <a:custGeom>
              <a:avLst/>
              <a:gdLst/>
              <a:ahLst/>
              <a:cxnLst/>
              <a:rect l="l" t="t" r="r" b="b"/>
              <a:pathLst>
                <a:path w="662939" h="424179">
                  <a:moveTo>
                    <a:pt x="0" y="423671"/>
                  </a:moveTo>
                  <a:lnTo>
                    <a:pt x="662939" y="423671"/>
                  </a:lnTo>
                  <a:lnTo>
                    <a:pt x="662939" y="0"/>
                  </a:lnTo>
                  <a:lnTo>
                    <a:pt x="0" y="0"/>
                  </a:lnTo>
                  <a:lnTo>
                    <a:pt x="0" y="423671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103" y="5487924"/>
              <a:ext cx="2419731" cy="11715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536" y="5475737"/>
              <a:ext cx="1759839" cy="125533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2107" y="5519928"/>
              <a:ext cx="2291080" cy="1062355"/>
            </a:xfrm>
            <a:custGeom>
              <a:avLst/>
              <a:gdLst/>
              <a:ahLst/>
              <a:cxnLst/>
              <a:rect l="l" t="t" r="r" b="b"/>
              <a:pathLst>
                <a:path w="2291080" h="1062354">
                  <a:moveTo>
                    <a:pt x="1575562" y="0"/>
                  </a:moveTo>
                  <a:lnTo>
                    <a:pt x="177038" y="0"/>
                  </a:lnTo>
                  <a:lnTo>
                    <a:pt x="129973" y="6323"/>
                  </a:lnTo>
                  <a:lnTo>
                    <a:pt x="87682" y="24170"/>
                  </a:lnTo>
                  <a:lnTo>
                    <a:pt x="51852" y="51852"/>
                  </a:lnTo>
                  <a:lnTo>
                    <a:pt x="24170" y="87682"/>
                  </a:lnTo>
                  <a:lnTo>
                    <a:pt x="6323" y="129973"/>
                  </a:lnTo>
                  <a:lnTo>
                    <a:pt x="0" y="177038"/>
                  </a:lnTo>
                  <a:lnTo>
                    <a:pt x="0" y="885190"/>
                  </a:lnTo>
                  <a:lnTo>
                    <a:pt x="6323" y="932254"/>
                  </a:lnTo>
                  <a:lnTo>
                    <a:pt x="24170" y="974545"/>
                  </a:lnTo>
                  <a:lnTo>
                    <a:pt x="51852" y="1010375"/>
                  </a:lnTo>
                  <a:lnTo>
                    <a:pt x="87682" y="1038057"/>
                  </a:lnTo>
                  <a:lnTo>
                    <a:pt x="129973" y="1055904"/>
                  </a:lnTo>
                  <a:lnTo>
                    <a:pt x="177038" y="1062228"/>
                  </a:lnTo>
                  <a:lnTo>
                    <a:pt x="1575562" y="1062228"/>
                  </a:lnTo>
                  <a:lnTo>
                    <a:pt x="1622630" y="1055904"/>
                  </a:lnTo>
                  <a:lnTo>
                    <a:pt x="1664922" y="1038057"/>
                  </a:lnTo>
                  <a:lnTo>
                    <a:pt x="1700752" y="1010375"/>
                  </a:lnTo>
                  <a:lnTo>
                    <a:pt x="1728432" y="974545"/>
                  </a:lnTo>
                  <a:lnTo>
                    <a:pt x="1746277" y="932254"/>
                  </a:lnTo>
                  <a:lnTo>
                    <a:pt x="1752600" y="885190"/>
                  </a:lnTo>
                  <a:lnTo>
                    <a:pt x="2290953" y="790359"/>
                  </a:lnTo>
                  <a:lnTo>
                    <a:pt x="1752600" y="619633"/>
                  </a:lnTo>
                  <a:lnTo>
                    <a:pt x="1752600" y="177038"/>
                  </a:lnTo>
                  <a:lnTo>
                    <a:pt x="1746277" y="129973"/>
                  </a:lnTo>
                  <a:lnTo>
                    <a:pt x="1728432" y="87682"/>
                  </a:lnTo>
                  <a:lnTo>
                    <a:pt x="1700752" y="51852"/>
                  </a:lnTo>
                  <a:lnTo>
                    <a:pt x="1664922" y="24170"/>
                  </a:lnTo>
                  <a:lnTo>
                    <a:pt x="1622630" y="6323"/>
                  </a:lnTo>
                  <a:lnTo>
                    <a:pt x="15755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2107" y="5519928"/>
              <a:ext cx="2291080" cy="1062355"/>
            </a:xfrm>
            <a:custGeom>
              <a:avLst/>
              <a:gdLst/>
              <a:ahLst/>
              <a:cxnLst/>
              <a:rect l="l" t="t" r="r" b="b"/>
              <a:pathLst>
                <a:path w="2291080" h="1062354">
                  <a:moveTo>
                    <a:pt x="0" y="177038"/>
                  </a:moveTo>
                  <a:lnTo>
                    <a:pt x="6323" y="129973"/>
                  </a:lnTo>
                  <a:lnTo>
                    <a:pt x="24170" y="87682"/>
                  </a:lnTo>
                  <a:lnTo>
                    <a:pt x="51852" y="51852"/>
                  </a:lnTo>
                  <a:lnTo>
                    <a:pt x="87682" y="24170"/>
                  </a:lnTo>
                  <a:lnTo>
                    <a:pt x="129973" y="6323"/>
                  </a:lnTo>
                  <a:lnTo>
                    <a:pt x="177038" y="0"/>
                  </a:lnTo>
                  <a:lnTo>
                    <a:pt x="1022350" y="0"/>
                  </a:lnTo>
                  <a:lnTo>
                    <a:pt x="1460500" y="0"/>
                  </a:lnTo>
                  <a:lnTo>
                    <a:pt x="1575562" y="0"/>
                  </a:lnTo>
                  <a:lnTo>
                    <a:pt x="1622630" y="6323"/>
                  </a:lnTo>
                  <a:lnTo>
                    <a:pt x="1664922" y="24170"/>
                  </a:lnTo>
                  <a:lnTo>
                    <a:pt x="1700752" y="51852"/>
                  </a:lnTo>
                  <a:lnTo>
                    <a:pt x="1728432" y="87682"/>
                  </a:lnTo>
                  <a:lnTo>
                    <a:pt x="1746277" y="129973"/>
                  </a:lnTo>
                  <a:lnTo>
                    <a:pt x="1752600" y="177038"/>
                  </a:lnTo>
                  <a:lnTo>
                    <a:pt x="1752600" y="619633"/>
                  </a:lnTo>
                  <a:lnTo>
                    <a:pt x="2290953" y="790359"/>
                  </a:lnTo>
                  <a:lnTo>
                    <a:pt x="1752600" y="885190"/>
                  </a:lnTo>
                  <a:lnTo>
                    <a:pt x="1746277" y="932254"/>
                  </a:lnTo>
                  <a:lnTo>
                    <a:pt x="1728432" y="974545"/>
                  </a:lnTo>
                  <a:lnTo>
                    <a:pt x="1700752" y="1010375"/>
                  </a:lnTo>
                  <a:lnTo>
                    <a:pt x="1664922" y="1038057"/>
                  </a:lnTo>
                  <a:lnTo>
                    <a:pt x="1622630" y="1055904"/>
                  </a:lnTo>
                  <a:lnTo>
                    <a:pt x="1575562" y="1062228"/>
                  </a:lnTo>
                  <a:lnTo>
                    <a:pt x="1460500" y="1062228"/>
                  </a:lnTo>
                  <a:lnTo>
                    <a:pt x="1022350" y="1062228"/>
                  </a:lnTo>
                  <a:lnTo>
                    <a:pt x="177038" y="1062228"/>
                  </a:lnTo>
                  <a:lnTo>
                    <a:pt x="129973" y="1055904"/>
                  </a:lnTo>
                  <a:lnTo>
                    <a:pt x="87682" y="1038057"/>
                  </a:lnTo>
                  <a:lnTo>
                    <a:pt x="51852" y="1010375"/>
                  </a:lnTo>
                  <a:lnTo>
                    <a:pt x="24170" y="974545"/>
                  </a:lnTo>
                  <a:lnTo>
                    <a:pt x="6323" y="932254"/>
                  </a:lnTo>
                  <a:lnTo>
                    <a:pt x="0" y="885190"/>
                  </a:lnTo>
                  <a:lnTo>
                    <a:pt x="0" y="619633"/>
                  </a:lnTo>
                  <a:lnTo>
                    <a:pt x="0" y="17703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232663" y="5546242"/>
            <a:ext cx="14452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完成帳號申請資 料填寫後，點按</a:t>
            </a:r>
            <a:endParaRPr sz="1600">
              <a:latin typeface="Noto Sans CJK JP Medium"/>
              <a:cs typeface="Noto Sans CJK JP Medium"/>
            </a:endParaRPr>
          </a:p>
          <a:p>
            <a:pPr marL="12700" marR="5080">
              <a:lnSpc>
                <a:spcPct val="100000"/>
              </a:lnSpc>
            </a:pPr>
            <a:r>
              <a:rPr sz="16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【送出】，即完 成申請。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6097270" y="2444501"/>
            <a:ext cx="1151128" cy="2616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zh-TW" sz="1100" dirty="0" smtClean="0">
                <a:solidFill>
                  <a:srgbClr val="FF0000"/>
                </a:solidFill>
              </a:rPr>
              <a:t>A09550000Q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7108061" y="2444501"/>
            <a:ext cx="979869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sz="1000" dirty="0" smtClean="0">
                <a:solidFill>
                  <a:srgbClr val="FF0000"/>
                </a:solidFill>
              </a:rPr>
              <a:t>國立中</a:t>
            </a:r>
            <a:r>
              <a:rPr lang="zh-TW" altLang="en-US" sz="1000" dirty="0">
                <a:solidFill>
                  <a:srgbClr val="FF0000"/>
                </a:solidFill>
              </a:rPr>
              <a:t>興大學</a:t>
            </a:r>
            <a:endParaRPr lang="en-US" altLang="zh-TW" sz="1000" dirty="0" smtClean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57375" y="1935668"/>
            <a:ext cx="699134" cy="233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1956591" y="4668165"/>
            <a:ext cx="979869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sz="1000" dirty="0" smtClean="0">
                <a:solidFill>
                  <a:srgbClr val="FF0000"/>
                </a:solidFill>
              </a:rPr>
              <a:t>員</a:t>
            </a:r>
            <a:r>
              <a:rPr lang="zh-TW" altLang="en-US" sz="1000" dirty="0">
                <a:solidFill>
                  <a:srgbClr val="FF0000"/>
                </a:solidFill>
              </a:rPr>
              <a:t>編</a:t>
            </a:r>
            <a:r>
              <a:rPr lang="zh-TW" altLang="en-US" sz="1000" dirty="0" smtClean="0">
                <a:solidFill>
                  <a:srgbClr val="FF0000"/>
                </a:solidFill>
              </a:rPr>
              <a:t>或學</a:t>
            </a:r>
            <a:r>
              <a:rPr lang="zh-TW" altLang="en-US" sz="1000" dirty="0">
                <a:solidFill>
                  <a:srgbClr val="FF0000"/>
                </a:solidFill>
              </a:rPr>
              <a:t>號</a:t>
            </a:r>
            <a:endParaRPr lang="en-US" altLang="zh-TW" sz="1000" dirty="0" smtClean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1956591" y="4926573"/>
            <a:ext cx="1853409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sz="1000" dirty="0" smtClean="0">
                <a:solidFill>
                  <a:srgbClr val="FF0000"/>
                </a:solidFill>
              </a:rPr>
              <a:t>申請後密碼會</a:t>
            </a:r>
            <a:r>
              <a:rPr lang="zh-TW" altLang="en-US" sz="1000" dirty="0">
                <a:solidFill>
                  <a:srgbClr val="FF0000"/>
                </a:solidFill>
              </a:rPr>
              <a:t>寄</a:t>
            </a:r>
            <a:r>
              <a:rPr lang="zh-TW" altLang="en-US" sz="1000" dirty="0" smtClean="0">
                <a:solidFill>
                  <a:srgbClr val="FF0000"/>
                </a:solidFill>
              </a:rPr>
              <a:t>至該信</a:t>
            </a:r>
            <a:r>
              <a:rPr lang="zh-TW" altLang="en-US" sz="1000" dirty="0">
                <a:solidFill>
                  <a:srgbClr val="FF0000"/>
                </a:solidFill>
              </a:rPr>
              <a:t>箱</a:t>
            </a:r>
            <a:endParaRPr lang="en-US" altLang="zh-TW" sz="1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224027" y="1043939"/>
            <a:ext cx="8684260" cy="5541645"/>
            <a:chOff x="224027" y="1043939"/>
            <a:chExt cx="8684260" cy="5541645"/>
          </a:xfrm>
        </p:grpSpPr>
        <p:sp>
          <p:nvSpPr>
            <p:cNvPr id="5" name="object 5"/>
            <p:cNvSpPr/>
            <p:nvPr/>
          </p:nvSpPr>
          <p:spPr>
            <a:xfrm>
              <a:off x="224027" y="1260347"/>
              <a:ext cx="5541645" cy="5325110"/>
            </a:xfrm>
            <a:custGeom>
              <a:avLst/>
              <a:gdLst/>
              <a:ahLst/>
              <a:cxnLst/>
              <a:rect l="l" t="t" r="r" b="b"/>
              <a:pathLst>
                <a:path w="5541645" h="5325109">
                  <a:moveTo>
                    <a:pt x="5541264" y="0"/>
                  </a:moveTo>
                  <a:lnTo>
                    <a:pt x="0" y="0"/>
                  </a:lnTo>
                  <a:lnTo>
                    <a:pt x="0" y="5324856"/>
                  </a:lnTo>
                  <a:lnTo>
                    <a:pt x="5541264" y="5324856"/>
                  </a:lnTo>
                  <a:lnTo>
                    <a:pt x="5541264" y="0"/>
                  </a:lnTo>
                  <a:close/>
                </a:path>
              </a:pathLst>
            </a:custGeom>
            <a:solidFill>
              <a:srgbClr val="EBEF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902451" y="1258823"/>
              <a:ext cx="3005455" cy="5323840"/>
            </a:xfrm>
            <a:custGeom>
              <a:avLst/>
              <a:gdLst/>
              <a:ahLst/>
              <a:cxnLst/>
              <a:rect l="l" t="t" r="r" b="b"/>
              <a:pathLst>
                <a:path w="3005454" h="5323840">
                  <a:moveTo>
                    <a:pt x="3005328" y="0"/>
                  </a:moveTo>
                  <a:lnTo>
                    <a:pt x="0" y="0"/>
                  </a:lnTo>
                  <a:lnTo>
                    <a:pt x="0" y="5323332"/>
                  </a:lnTo>
                  <a:lnTo>
                    <a:pt x="3005328" y="5323332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E7DE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52972" y="1043939"/>
              <a:ext cx="2336800" cy="437515"/>
            </a:xfrm>
            <a:custGeom>
              <a:avLst/>
              <a:gdLst/>
              <a:ahLst/>
              <a:cxnLst/>
              <a:rect l="l" t="t" r="r" b="b"/>
              <a:pathLst>
                <a:path w="2336800" h="437515">
                  <a:moveTo>
                    <a:pt x="2263394" y="0"/>
                  </a:moveTo>
                  <a:lnTo>
                    <a:pt x="72898" y="0"/>
                  </a:lnTo>
                  <a:lnTo>
                    <a:pt x="44523" y="5728"/>
                  </a:lnTo>
                  <a:lnTo>
                    <a:pt x="21351" y="21351"/>
                  </a:lnTo>
                  <a:lnTo>
                    <a:pt x="5728" y="44523"/>
                  </a:lnTo>
                  <a:lnTo>
                    <a:pt x="0" y="72898"/>
                  </a:lnTo>
                  <a:lnTo>
                    <a:pt x="0" y="364489"/>
                  </a:lnTo>
                  <a:lnTo>
                    <a:pt x="5728" y="392864"/>
                  </a:lnTo>
                  <a:lnTo>
                    <a:pt x="21351" y="416036"/>
                  </a:lnTo>
                  <a:lnTo>
                    <a:pt x="44523" y="431659"/>
                  </a:lnTo>
                  <a:lnTo>
                    <a:pt x="72898" y="437388"/>
                  </a:lnTo>
                  <a:lnTo>
                    <a:pt x="2263394" y="437388"/>
                  </a:lnTo>
                  <a:lnTo>
                    <a:pt x="2291768" y="431659"/>
                  </a:lnTo>
                  <a:lnTo>
                    <a:pt x="2314940" y="416036"/>
                  </a:lnTo>
                  <a:lnTo>
                    <a:pt x="2330563" y="392864"/>
                  </a:lnTo>
                  <a:lnTo>
                    <a:pt x="2336292" y="364489"/>
                  </a:lnTo>
                  <a:lnTo>
                    <a:pt x="2336292" y="72898"/>
                  </a:lnTo>
                  <a:lnTo>
                    <a:pt x="2330563" y="44523"/>
                  </a:lnTo>
                  <a:lnTo>
                    <a:pt x="2314940" y="21351"/>
                  </a:lnTo>
                  <a:lnTo>
                    <a:pt x="2291768" y="5728"/>
                  </a:lnTo>
                  <a:lnTo>
                    <a:pt x="2263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250393"/>
            <a:ext cx="5511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採購公告專區管理作業流程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8757793" y="6363420"/>
            <a:ext cx="170815" cy="170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25"/>
              </a:lnSpc>
            </a:pPr>
            <a:r>
              <a:rPr sz="1200" spc="-5" dirty="0" smtClean="0">
                <a:solidFill>
                  <a:srgbClr val="888888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0418" y="1090421"/>
            <a:ext cx="1043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957C42"/>
                </a:solidFill>
                <a:latin typeface="Noto Sans CJK JP Medium"/>
                <a:cs typeface="Noto Sans CJK JP Medium"/>
              </a:rPr>
              <a:t>優採廠商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1853" y="1740535"/>
            <a:ext cx="1738630" cy="109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線上查看小額採購 招標公告資訊，並 可針對公告資訊進 行線上問題提問及 投標作業。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6277" y="1731010"/>
            <a:ext cx="2454275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採購招標公告填報，並</a:t>
            </a:r>
            <a:r>
              <a:rPr sz="1400" spc="-15" dirty="0">
                <a:solidFill>
                  <a:srgbClr val="585858"/>
                </a:solidFill>
                <a:latin typeface="UKIJ CJK"/>
                <a:cs typeface="UKIJ CJK"/>
              </a:rPr>
              <a:t>決</a:t>
            </a: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定 是否公告，提供優採廠</a:t>
            </a:r>
            <a:r>
              <a:rPr sz="1400" spc="-15" dirty="0">
                <a:solidFill>
                  <a:srgbClr val="585858"/>
                </a:solidFill>
                <a:latin typeface="UKIJ CJK"/>
                <a:cs typeface="UKIJ CJK"/>
              </a:rPr>
              <a:t>商</a:t>
            </a: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可 </a:t>
            </a:r>
            <a:r>
              <a:rPr sz="1400" spc="5" dirty="0">
                <a:solidFill>
                  <a:srgbClr val="585858"/>
                </a:solidFill>
                <a:latin typeface="UKIJ CJK"/>
                <a:cs typeface="UKIJ CJK"/>
              </a:rPr>
              <a:t>線上提問採購問題，並</a:t>
            </a:r>
            <a:r>
              <a:rPr sz="1400" spc="-10" dirty="0">
                <a:solidFill>
                  <a:srgbClr val="585858"/>
                </a:solidFill>
                <a:latin typeface="UKIJ CJK"/>
                <a:cs typeface="UKIJ CJK"/>
              </a:rPr>
              <a:t>直</a:t>
            </a: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接 線上回答。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9787" y="2706623"/>
            <a:ext cx="8061959" cy="3360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0595" y="1761870"/>
            <a:ext cx="2273300" cy="1552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sz="1400" dirty="0">
                <a:solidFill>
                  <a:srgbClr val="585858"/>
                </a:solidFill>
                <a:latin typeface="UKIJ CJK"/>
                <a:cs typeface="UKIJ CJK"/>
              </a:rPr>
              <a:t>決標後，依優採廠商提供 商品服務後，可以查詢決 標歷史紀錄查詢，再進行 評價管理。</a:t>
            </a:r>
            <a:endParaRPr sz="1400">
              <a:latin typeface="UKIJ CJK"/>
              <a:cs typeface="UKIJ CJK"/>
            </a:endParaRPr>
          </a:p>
          <a:p>
            <a:pPr marR="108585" algn="r">
              <a:lnSpc>
                <a:spcPct val="100000"/>
              </a:lnSpc>
              <a:spcBef>
                <a:spcPts val="1300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７</a:t>
            </a:r>
            <a:endParaRPr sz="1400">
              <a:latin typeface="UKIJ CJK"/>
              <a:cs typeface="UKIJ CJK"/>
            </a:endParaRPr>
          </a:p>
          <a:p>
            <a:pPr marL="319405">
              <a:lnSpc>
                <a:spcPct val="100000"/>
              </a:lnSpc>
              <a:spcBef>
                <a:spcPts val="3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採購決標紀錄查詢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88409" y="4200905"/>
            <a:ext cx="83629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採購招標 問題回答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1138" y="4058158"/>
            <a:ext cx="203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４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5464" y="2959354"/>
            <a:ext cx="12439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填寫採購招標</a:t>
            </a:r>
            <a:endParaRPr sz="1600">
              <a:latin typeface="Noto Sans CJK JP Medium"/>
              <a:cs typeface="Noto Sans CJK JP Medium"/>
            </a:endParaRPr>
          </a:p>
          <a:p>
            <a:pPr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公告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41138" y="2817113"/>
            <a:ext cx="2038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１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92265" y="3083179"/>
            <a:ext cx="16471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採購招標公告查詢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50377" y="2818333"/>
            <a:ext cx="2044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5" dirty="0">
                <a:solidFill>
                  <a:srgbClr val="FFFFFF"/>
                </a:solidFill>
                <a:latin typeface="UKIJ CJK"/>
                <a:cs typeface="UKIJ CJK"/>
              </a:rPr>
              <a:t>２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13710" y="5128386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0504D"/>
                </a:solidFill>
                <a:latin typeface="UKIJ CJK"/>
                <a:cs typeface="UKIJ CJK"/>
              </a:rPr>
              <a:t>決標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14284" y="3617417"/>
            <a:ext cx="3822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9BBA58"/>
                </a:solidFill>
                <a:latin typeface="UKIJ CJK"/>
                <a:cs typeface="UKIJ CJK"/>
              </a:rPr>
              <a:t>查詢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702307" y="1028700"/>
            <a:ext cx="2533015" cy="439420"/>
          </a:xfrm>
          <a:custGeom>
            <a:avLst/>
            <a:gdLst/>
            <a:ahLst/>
            <a:cxnLst/>
            <a:rect l="l" t="t" r="r" b="b"/>
            <a:pathLst>
              <a:path w="2533015" h="439419">
                <a:moveTo>
                  <a:pt x="2459736" y="0"/>
                </a:moveTo>
                <a:lnTo>
                  <a:pt x="73152" y="0"/>
                </a:lnTo>
                <a:lnTo>
                  <a:pt x="44684" y="5750"/>
                </a:lnTo>
                <a:lnTo>
                  <a:pt x="21431" y="21431"/>
                </a:lnTo>
                <a:lnTo>
                  <a:pt x="5750" y="44684"/>
                </a:lnTo>
                <a:lnTo>
                  <a:pt x="0" y="73151"/>
                </a:lnTo>
                <a:lnTo>
                  <a:pt x="0" y="365760"/>
                </a:lnTo>
                <a:lnTo>
                  <a:pt x="5750" y="394227"/>
                </a:lnTo>
                <a:lnTo>
                  <a:pt x="21431" y="417480"/>
                </a:lnTo>
                <a:lnTo>
                  <a:pt x="44684" y="433161"/>
                </a:lnTo>
                <a:lnTo>
                  <a:pt x="73152" y="438912"/>
                </a:lnTo>
                <a:lnTo>
                  <a:pt x="2459736" y="438912"/>
                </a:lnTo>
                <a:lnTo>
                  <a:pt x="2488203" y="433161"/>
                </a:lnTo>
                <a:lnTo>
                  <a:pt x="2511456" y="417480"/>
                </a:lnTo>
                <a:lnTo>
                  <a:pt x="2527137" y="394227"/>
                </a:lnTo>
                <a:lnTo>
                  <a:pt x="2532888" y="365760"/>
                </a:lnTo>
                <a:lnTo>
                  <a:pt x="2532888" y="73151"/>
                </a:lnTo>
                <a:lnTo>
                  <a:pt x="2527137" y="44684"/>
                </a:lnTo>
                <a:lnTo>
                  <a:pt x="2511456" y="21431"/>
                </a:lnTo>
                <a:lnTo>
                  <a:pt x="2488203" y="5750"/>
                </a:lnTo>
                <a:lnTo>
                  <a:pt x="24597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192273" y="1076070"/>
            <a:ext cx="1554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4F81BC"/>
                </a:solidFill>
                <a:latin typeface="Noto Sans CJK JP Medium"/>
                <a:cs typeface="Noto Sans CJK JP Medium"/>
              </a:rPr>
              <a:t>義務採購單位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38342" y="4465065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C0504D"/>
                </a:solidFill>
                <a:latin typeface="UKIJ CJK"/>
                <a:cs typeface="UKIJ CJK"/>
              </a:rPr>
              <a:t>回答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57147" y="3590290"/>
            <a:ext cx="3822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8063A1"/>
                </a:solidFill>
                <a:latin typeface="UKIJ CJK"/>
                <a:cs typeface="UKIJ CJK"/>
              </a:rPr>
              <a:t>查詢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00294" y="2903042"/>
            <a:ext cx="3822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C0504D"/>
                </a:solidFill>
                <a:latin typeface="UKIJ CJK"/>
                <a:cs typeface="UKIJ CJK"/>
              </a:rPr>
              <a:t>公告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89217" y="4321302"/>
            <a:ext cx="16471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採購招標問題提問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347329" y="4056634"/>
            <a:ext cx="203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３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85128" y="4131945"/>
            <a:ext cx="3829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9BBA58"/>
                </a:solidFill>
                <a:latin typeface="UKIJ CJK"/>
                <a:cs typeface="UKIJ CJK"/>
              </a:rPr>
              <a:t>提問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13906" y="5293554"/>
            <a:ext cx="1932939" cy="57785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455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５</a:t>
            </a:r>
            <a:endParaRPr sz="1400">
              <a:latin typeface="UKIJ CJK"/>
              <a:cs typeface="UKIJ CJK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採購線</a:t>
            </a:r>
            <a:r>
              <a:rPr sz="1600" b="0" spc="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上</a:t>
            </a: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報</a:t>
            </a:r>
            <a:r>
              <a:rPr sz="1600" b="0" spc="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價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600" b="0" spc="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投</a:t>
            </a: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標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85464" y="5603544"/>
            <a:ext cx="12439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FFFFFF"/>
                </a:solidFill>
                <a:latin typeface="Noto Sans CJK JP Medium"/>
                <a:cs typeface="Noto Sans CJK JP Medium"/>
              </a:rPr>
              <a:t>採購決標作業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41138" y="5339334"/>
            <a:ext cx="203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UKIJ CJK"/>
                <a:cs typeface="UKIJ CJK"/>
              </a:rPr>
              <a:t>６</a:t>
            </a:r>
            <a:endParaRPr sz="1400">
              <a:latin typeface="UKIJ CJK"/>
              <a:cs typeface="UKIJ CJK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25388" y="5411825"/>
            <a:ext cx="3822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9BBA58"/>
                </a:solidFill>
                <a:latin typeface="UKIJ CJK"/>
                <a:cs typeface="UKIJ CJK"/>
              </a:rPr>
              <a:t>投標</a:t>
            </a:r>
            <a:endParaRPr sz="1400">
              <a:latin typeface="UKIJ CJK"/>
              <a:cs typeface="UKIJ CJK"/>
            </a:endParaRPr>
          </a:p>
        </p:txBody>
      </p:sp>
    </p:spTree>
    <p:extLst>
      <p:ext uri="{BB962C8B-B14F-4D97-AF65-F5344CB8AC3E}">
        <p14:creationId xmlns:p14="http://schemas.microsoft.com/office/powerpoint/2010/main" val="143050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64079" y="2787434"/>
            <a:ext cx="4811141" cy="839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8476" y="2121788"/>
            <a:ext cx="406717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00" dirty="0">
                <a:solidFill>
                  <a:srgbClr val="AD1212"/>
                </a:solidFill>
              </a:rPr>
              <a:t>優採公告專區</a:t>
            </a:r>
            <a:endParaRPr sz="5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spc="-5" dirty="0" smtClean="0"/>
              <a:t>3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52474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" y="999744"/>
            <a:ext cx="8891016" cy="5260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322021"/>
            <a:ext cx="8199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優採公告專區管</a:t>
            </a:r>
            <a:r>
              <a:rPr spc="-5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優採公告專區招</a:t>
            </a:r>
            <a:r>
              <a:rPr dirty="0"/>
              <a:t>標</a:t>
            </a:r>
            <a:r>
              <a:rPr spc="-5" dirty="0"/>
              <a:t>公</a:t>
            </a:r>
            <a:r>
              <a:rPr spc="-25" dirty="0"/>
              <a:t>告</a:t>
            </a:r>
            <a:r>
              <a:rPr b="1" spc="10" dirty="0">
                <a:latin typeface="Arial"/>
                <a:cs typeface="Arial"/>
              </a:rPr>
              <a:t>(</a:t>
            </a:r>
            <a:r>
              <a:rPr spc="-5" dirty="0"/>
              <a:t>查詢作</a:t>
            </a:r>
            <a:r>
              <a:rPr dirty="0"/>
              <a:t>業</a:t>
            </a:r>
            <a:r>
              <a:rPr b="1" spc="-5" dirty="0">
                <a:latin typeface="Arial"/>
                <a:cs typeface="Arial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45093" y="633628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 smtClean="0">
                <a:solidFill>
                  <a:srgbClr val="888888"/>
                </a:solidFill>
                <a:latin typeface="Arial"/>
                <a:cs typeface="Arial"/>
              </a:rPr>
              <a:t>4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45735" y="1132332"/>
            <a:ext cx="4346575" cy="3142615"/>
            <a:chOff x="4745735" y="1132332"/>
            <a:chExt cx="4346575" cy="3142615"/>
          </a:xfrm>
        </p:grpSpPr>
        <p:sp>
          <p:nvSpPr>
            <p:cNvPr id="6" name="object 6"/>
            <p:cNvSpPr/>
            <p:nvPr/>
          </p:nvSpPr>
          <p:spPr>
            <a:xfrm>
              <a:off x="4745735" y="1132332"/>
              <a:ext cx="4346067" cy="31421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853939" y="1214628"/>
              <a:ext cx="4105275" cy="304609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77739" y="1164336"/>
              <a:ext cx="4236720" cy="3032760"/>
            </a:xfrm>
            <a:custGeom>
              <a:avLst/>
              <a:gdLst/>
              <a:ahLst/>
              <a:cxnLst/>
              <a:rect l="l" t="t" r="r" b="b"/>
              <a:pathLst>
                <a:path w="4236720" h="3032760">
                  <a:moveTo>
                    <a:pt x="3731260" y="0"/>
                  </a:moveTo>
                  <a:lnTo>
                    <a:pt x="505460" y="0"/>
                  </a:lnTo>
                  <a:lnTo>
                    <a:pt x="456782" y="2313"/>
                  </a:lnTo>
                  <a:lnTo>
                    <a:pt x="409414" y="9114"/>
                  </a:lnTo>
                  <a:lnTo>
                    <a:pt x="363566" y="20190"/>
                  </a:lnTo>
                  <a:lnTo>
                    <a:pt x="319450" y="35328"/>
                  </a:lnTo>
                  <a:lnTo>
                    <a:pt x="277279" y="54318"/>
                  </a:lnTo>
                  <a:lnTo>
                    <a:pt x="237264" y="76946"/>
                  </a:lnTo>
                  <a:lnTo>
                    <a:pt x="199617" y="103003"/>
                  </a:lnTo>
                  <a:lnTo>
                    <a:pt x="164550" y="132274"/>
                  </a:lnTo>
                  <a:lnTo>
                    <a:pt x="132274" y="164550"/>
                  </a:lnTo>
                  <a:lnTo>
                    <a:pt x="103003" y="199617"/>
                  </a:lnTo>
                  <a:lnTo>
                    <a:pt x="76946" y="237264"/>
                  </a:lnTo>
                  <a:lnTo>
                    <a:pt x="54318" y="277279"/>
                  </a:lnTo>
                  <a:lnTo>
                    <a:pt x="35328" y="319450"/>
                  </a:lnTo>
                  <a:lnTo>
                    <a:pt x="20190" y="363566"/>
                  </a:lnTo>
                  <a:lnTo>
                    <a:pt x="9114" y="409414"/>
                  </a:lnTo>
                  <a:lnTo>
                    <a:pt x="2313" y="456782"/>
                  </a:lnTo>
                  <a:lnTo>
                    <a:pt x="0" y="505460"/>
                  </a:lnTo>
                  <a:lnTo>
                    <a:pt x="0" y="2527300"/>
                  </a:lnTo>
                  <a:lnTo>
                    <a:pt x="2313" y="2575977"/>
                  </a:lnTo>
                  <a:lnTo>
                    <a:pt x="9114" y="2623345"/>
                  </a:lnTo>
                  <a:lnTo>
                    <a:pt x="20190" y="2669193"/>
                  </a:lnTo>
                  <a:lnTo>
                    <a:pt x="35328" y="2713309"/>
                  </a:lnTo>
                  <a:lnTo>
                    <a:pt x="54318" y="2755480"/>
                  </a:lnTo>
                  <a:lnTo>
                    <a:pt x="76946" y="2795495"/>
                  </a:lnTo>
                  <a:lnTo>
                    <a:pt x="103003" y="2833142"/>
                  </a:lnTo>
                  <a:lnTo>
                    <a:pt x="132274" y="2868209"/>
                  </a:lnTo>
                  <a:lnTo>
                    <a:pt x="164550" y="2900485"/>
                  </a:lnTo>
                  <a:lnTo>
                    <a:pt x="199617" y="2929756"/>
                  </a:lnTo>
                  <a:lnTo>
                    <a:pt x="237264" y="2955813"/>
                  </a:lnTo>
                  <a:lnTo>
                    <a:pt x="277279" y="2978441"/>
                  </a:lnTo>
                  <a:lnTo>
                    <a:pt x="319450" y="2997431"/>
                  </a:lnTo>
                  <a:lnTo>
                    <a:pt x="363566" y="3012569"/>
                  </a:lnTo>
                  <a:lnTo>
                    <a:pt x="409414" y="3023645"/>
                  </a:lnTo>
                  <a:lnTo>
                    <a:pt x="456782" y="3030446"/>
                  </a:lnTo>
                  <a:lnTo>
                    <a:pt x="505460" y="3032760"/>
                  </a:lnTo>
                  <a:lnTo>
                    <a:pt x="3731260" y="3032760"/>
                  </a:lnTo>
                  <a:lnTo>
                    <a:pt x="3779937" y="3030446"/>
                  </a:lnTo>
                  <a:lnTo>
                    <a:pt x="3827305" y="3023645"/>
                  </a:lnTo>
                  <a:lnTo>
                    <a:pt x="3873153" y="3012569"/>
                  </a:lnTo>
                  <a:lnTo>
                    <a:pt x="3917269" y="2997431"/>
                  </a:lnTo>
                  <a:lnTo>
                    <a:pt x="3959440" y="2978441"/>
                  </a:lnTo>
                  <a:lnTo>
                    <a:pt x="3999455" y="2955813"/>
                  </a:lnTo>
                  <a:lnTo>
                    <a:pt x="4037102" y="2929756"/>
                  </a:lnTo>
                  <a:lnTo>
                    <a:pt x="4072169" y="2900485"/>
                  </a:lnTo>
                  <a:lnTo>
                    <a:pt x="4104445" y="2868209"/>
                  </a:lnTo>
                  <a:lnTo>
                    <a:pt x="4133716" y="2833142"/>
                  </a:lnTo>
                  <a:lnTo>
                    <a:pt x="4159773" y="2795495"/>
                  </a:lnTo>
                  <a:lnTo>
                    <a:pt x="4182401" y="2755480"/>
                  </a:lnTo>
                  <a:lnTo>
                    <a:pt x="4201391" y="2713309"/>
                  </a:lnTo>
                  <a:lnTo>
                    <a:pt x="4216529" y="2669193"/>
                  </a:lnTo>
                  <a:lnTo>
                    <a:pt x="4227605" y="2623345"/>
                  </a:lnTo>
                  <a:lnTo>
                    <a:pt x="4234406" y="2575977"/>
                  </a:lnTo>
                  <a:lnTo>
                    <a:pt x="4236720" y="2527300"/>
                  </a:lnTo>
                  <a:lnTo>
                    <a:pt x="4236720" y="505460"/>
                  </a:lnTo>
                  <a:lnTo>
                    <a:pt x="4234406" y="456782"/>
                  </a:lnTo>
                  <a:lnTo>
                    <a:pt x="4227605" y="409414"/>
                  </a:lnTo>
                  <a:lnTo>
                    <a:pt x="4216529" y="363566"/>
                  </a:lnTo>
                  <a:lnTo>
                    <a:pt x="4201391" y="319450"/>
                  </a:lnTo>
                  <a:lnTo>
                    <a:pt x="4182401" y="277279"/>
                  </a:lnTo>
                  <a:lnTo>
                    <a:pt x="4159773" y="237264"/>
                  </a:lnTo>
                  <a:lnTo>
                    <a:pt x="4133716" y="199617"/>
                  </a:lnTo>
                  <a:lnTo>
                    <a:pt x="4104445" y="164550"/>
                  </a:lnTo>
                  <a:lnTo>
                    <a:pt x="4072169" y="132274"/>
                  </a:lnTo>
                  <a:lnTo>
                    <a:pt x="4037102" y="103003"/>
                  </a:lnTo>
                  <a:lnTo>
                    <a:pt x="3999455" y="76946"/>
                  </a:lnTo>
                  <a:lnTo>
                    <a:pt x="3959440" y="54318"/>
                  </a:lnTo>
                  <a:lnTo>
                    <a:pt x="3917269" y="35328"/>
                  </a:lnTo>
                  <a:lnTo>
                    <a:pt x="3873153" y="20190"/>
                  </a:lnTo>
                  <a:lnTo>
                    <a:pt x="3827305" y="9114"/>
                  </a:lnTo>
                  <a:lnTo>
                    <a:pt x="3779937" y="2313"/>
                  </a:lnTo>
                  <a:lnTo>
                    <a:pt x="37312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77739" y="1164336"/>
              <a:ext cx="4236720" cy="3032760"/>
            </a:xfrm>
            <a:custGeom>
              <a:avLst/>
              <a:gdLst/>
              <a:ahLst/>
              <a:cxnLst/>
              <a:rect l="l" t="t" r="r" b="b"/>
              <a:pathLst>
                <a:path w="4236720" h="3032760">
                  <a:moveTo>
                    <a:pt x="0" y="505460"/>
                  </a:moveTo>
                  <a:lnTo>
                    <a:pt x="2313" y="456782"/>
                  </a:lnTo>
                  <a:lnTo>
                    <a:pt x="9114" y="409414"/>
                  </a:lnTo>
                  <a:lnTo>
                    <a:pt x="20190" y="363566"/>
                  </a:lnTo>
                  <a:lnTo>
                    <a:pt x="35328" y="319450"/>
                  </a:lnTo>
                  <a:lnTo>
                    <a:pt x="54318" y="277279"/>
                  </a:lnTo>
                  <a:lnTo>
                    <a:pt x="76946" y="237264"/>
                  </a:lnTo>
                  <a:lnTo>
                    <a:pt x="103003" y="199617"/>
                  </a:lnTo>
                  <a:lnTo>
                    <a:pt x="132274" y="164550"/>
                  </a:lnTo>
                  <a:lnTo>
                    <a:pt x="164550" y="132274"/>
                  </a:lnTo>
                  <a:lnTo>
                    <a:pt x="199617" y="103003"/>
                  </a:lnTo>
                  <a:lnTo>
                    <a:pt x="237264" y="76946"/>
                  </a:lnTo>
                  <a:lnTo>
                    <a:pt x="277279" y="54318"/>
                  </a:lnTo>
                  <a:lnTo>
                    <a:pt x="319450" y="35328"/>
                  </a:lnTo>
                  <a:lnTo>
                    <a:pt x="363566" y="20190"/>
                  </a:lnTo>
                  <a:lnTo>
                    <a:pt x="409414" y="9114"/>
                  </a:lnTo>
                  <a:lnTo>
                    <a:pt x="456782" y="2313"/>
                  </a:lnTo>
                  <a:lnTo>
                    <a:pt x="505460" y="0"/>
                  </a:lnTo>
                  <a:lnTo>
                    <a:pt x="706120" y="0"/>
                  </a:lnTo>
                  <a:lnTo>
                    <a:pt x="1497584" y="0"/>
                  </a:lnTo>
                  <a:lnTo>
                    <a:pt x="1765300" y="0"/>
                  </a:lnTo>
                  <a:lnTo>
                    <a:pt x="3731260" y="0"/>
                  </a:lnTo>
                  <a:lnTo>
                    <a:pt x="3779937" y="2313"/>
                  </a:lnTo>
                  <a:lnTo>
                    <a:pt x="3827305" y="9114"/>
                  </a:lnTo>
                  <a:lnTo>
                    <a:pt x="3873153" y="20190"/>
                  </a:lnTo>
                  <a:lnTo>
                    <a:pt x="3917269" y="35328"/>
                  </a:lnTo>
                  <a:lnTo>
                    <a:pt x="3959440" y="54318"/>
                  </a:lnTo>
                  <a:lnTo>
                    <a:pt x="3999455" y="76946"/>
                  </a:lnTo>
                  <a:lnTo>
                    <a:pt x="4037102" y="103003"/>
                  </a:lnTo>
                  <a:lnTo>
                    <a:pt x="4072169" y="132274"/>
                  </a:lnTo>
                  <a:lnTo>
                    <a:pt x="4104445" y="164550"/>
                  </a:lnTo>
                  <a:lnTo>
                    <a:pt x="4133716" y="199617"/>
                  </a:lnTo>
                  <a:lnTo>
                    <a:pt x="4159773" y="237264"/>
                  </a:lnTo>
                  <a:lnTo>
                    <a:pt x="4182401" y="277279"/>
                  </a:lnTo>
                  <a:lnTo>
                    <a:pt x="4201391" y="319450"/>
                  </a:lnTo>
                  <a:lnTo>
                    <a:pt x="4216529" y="363566"/>
                  </a:lnTo>
                  <a:lnTo>
                    <a:pt x="4227605" y="409414"/>
                  </a:lnTo>
                  <a:lnTo>
                    <a:pt x="4234406" y="456782"/>
                  </a:lnTo>
                  <a:lnTo>
                    <a:pt x="4236720" y="505460"/>
                  </a:lnTo>
                  <a:lnTo>
                    <a:pt x="4236720" y="1263650"/>
                  </a:lnTo>
                  <a:lnTo>
                    <a:pt x="4236720" y="2527300"/>
                  </a:lnTo>
                  <a:lnTo>
                    <a:pt x="4234406" y="2575977"/>
                  </a:lnTo>
                  <a:lnTo>
                    <a:pt x="4227605" y="2623345"/>
                  </a:lnTo>
                  <a:lnTo>
                    <a:pt x="4216529" y="2669193"/>
                  </a:lnTo>
                  <a:lnTo>
                    <a:pt x="4201391" y="2713309"/>
                  </a:lnTo>
                  <a:lnTo>
                    <a:pt x="4182401" y="2755480"/>
                  </a:lnTo>
                  <a:lnTo>
                    <a:pt x="4159773" y="2795495"/>
                  </a:lnTo>
                  <a:lnTo>
                    <a:pt x="4133716" y="2833142"/>
                  </a:lnTo>
                  <a:lnTo>
                    <a:pt x="4104445" y="2868209"/>
                  </a:lnTo>
                  <a:lnTo>
                    <a:pt x="4072169" y="2900485"/>
                  </a:lnTo>
                  <a:lnTo>
                    <a:pt x="4037102" y="2929756"/>
                  </a:lnTo>
                  <a:lnTo>
                    <a:pt x="3999455" y="2955813"/>
                  </a:lnTo>
                  <a:lnTo>
                    <a:pt x="3959440" y="2978441"/>
                  </a:lnTo>
                  <a:lnTo>
                    <a:pt x="3917269" y="2997431"/>
                  </a:lnTo>
                  <a:lnTo>
                    <a:pt x="3873153" y="3012569"/>
                  </a:lnTo>
                  <a:lnTo>
                    <a:pt x="3827305" y="3023645"/>
                  </a:lnTo>
                  <a:lnTo>
                    <a:pt x="3779937" y="3030446"/>
                  </a:lnTo>
                  <a:lnTo>
                    <a:pt x="3731260" y="3032760"/>
                  </a:lnTo>
                  <a:lnTo>
                    <a:pt x="1765300" y="3032760"/>
                  </a:lnTo>
                  <a:lnTo>
                    <a:pt x="706120" y="3032760"/>
                  </a:lnTo>
                  <a:lnTo>
                    <a:pt x="505460" y="3032760"/>
                  </a:lnTo>
                  <a:lnTo>
                    <a:pt x="456782" y="3030446"/>
                  </a:lnTo>
                  <a:lnTo>
                    <a:pt x="409414" y="3023645"/>
                  </a:lnTo>
                  <a:lnTo>
                    <a:pt x="363566" y="3012569"/>
                  </a:lnTo>
                  <a:lnTo>
                    <a:pt x="319450" y="2997431"/>
                  </a:lnTo>
                  <a:lnTo>
                    <a:pt x="277279" y="2978441"/>
                  </a:lnTo>
                  <a:lnTo>
                    <a:pt x="237264" y="2955813"/>
                  </a:lnTo>
                  <a:lnTo>
                    <a:pt x="199617" y="2929756"/>
                  </a:lnTo>
                  <a:lnTo>
                    <a:pt x="164550" y="2900485"/>
                  </a:lnTo>
                  <a:lnTo>
                    <a:pt x="132274" y="2868209"/>
                  </a:lnTo>
                  <a:lnTo>
                    <a:pt x="103003" y="2833142"/>
                  </a:lnTo>
                  <a:lnTo>
                    <a:pt x="76946" y="2795495"/>
                  </a:lnTo>
                  <a:lnTo>
                    <a:pt x="54318" y="2755480"/>
                  </a:lnTo>
                  <a:lnTo>
                    <a:pt x="35328" y="2713309"/>
                  </a:lnTo>
                  <a:lnTo>
                    <a:pt x="20190" y="2669193"/>
                  </a:lnTo>
                  <a:lnTo>
                    <a:pt x="9114" y="2623345"/>
                  </a:lnTo>
                  <a:lnTo>
                    <a:pt x="2313" y="2575977"/>
                  </a:lnTo>
                  <a:lnTo>
                    <a:pt x="0" y="2527300"/>
                  </a:lnTo>
                  <a:lnTo>
                    <a:pt x="0" y="1263650"/>
                  </a:lnTo>
                  <a:lnTo>
                    <a:pt x="0" y="505460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005196" y="1291209"/>
            <a:ext cx="375983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檢視</a:t>
            </a: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檢視優採公告詳細資料。</a:t>
            </a:r>
            <a:endParaRPr sz="18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18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刪除</a:t>
            </a: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刪除優採公告資料。</a:t>
            </a:r>
            <a:r>
              <a:rPr sz="1800" b="1" dirty="0">
                <a:latin typeface="Arial"/>
                <a:cs typeface="Arial"/>
              </a:rPr>
              <a:t>(</a:t>
            </a:r>
            <a:r>
              <a:rPr sz="1800" b="0" dirty="0">
                <a:latin typeface="Noto Sans CJK JP Medium"/>
                <a:cs typeface="Noto Sans CJK JP Medium"/>
              </a:rPr>
              <a:t>僅未公告</a:t>
            </a:r>
            <a:endParaRPr sz="18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1800" b="0" dirty="0">
                <a:latin typeface="Noto Sans CJK JP Medium"/>
                <a:cs typeface="Noto Sans CJK JP Medium"/>
              </a:rPr>
              <a:t>時可刪</a:t>
            </a:r>
            <a:r>
              <a:rPr sz="1800" b="0" spc="-10" dirty="0">
                <a:latin typeface="Noto Sans CJK JP Medium"/>
                <a:cs typeface="Noto Sans CJK JP Medium"/>
              </a:rPr>
              <a:t>除</a:t>
            </a:r>
            <a:r>
              <a:rPr sz="1800" b="1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8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編輯</a:t>
            </a: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可進行優採公告資料編修。</a:t>
            </a:r>
            <a:r>
              <a:rPr sz="1800" b="1" dirty="0">
                <a:latin typeface="Arial"/>
                <a:cs typeface="Arial"/>
              </a:rPr>
              <a:t>(</a:t>
            </a:r>
            <a:r>
              <a:rPr sz="1800" b="0" dirty="0">
                <a:latin typeface="Noto Sans CJK JP Medium"/>
                <a:cs typeface="Noto Sans CJK JP Medium"/>
              </a:rPr>
              <a:t>僅 未公告狀態可編</a:t>
            </a:r>
            <a:r>
              <a:rPr sz="1800" b="0" spc="-15" dirty="0">
                <a:latin typeface="Noto Sans CJK JP Medium"/>
                <a:cs typeface="Noto Sans CJK JP Medium"/>
              </a:rPr>
              <a:t>修</a:t>
            </a:r>
            <a:r>
              <a:rPr sz="1800" b="1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  <a:p>
            <a:pPr marL="12700" marR="76835" algn="just">
              <a:lnSpc>
                <a:spcPct val="100000"/>
              </a:lnSpc>
            </a:pPr>
            <a:r>
              <a:rPr sz="18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抽回</a:t>
            </a: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優採資料公告後，只要未有任 何廠商投標，皆可進行抽回再繼續編 輯優採公告，若已有廠商投標則無法 再抽回公告進行編輯。</a:t>
            </a:r>
            <a:endParaRPr sz="18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新增</a:t>
            </a: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1800" b="0" dirty="0">
                <a:latin typeface="Noto Sans CJK JP Medium"/>
                <a:cs typeface="Noto Sans CJK JP Medium"/>
              </a:rPr>
              <a:t>可新增一筆優採公告。</a:t>
            </a:r>
            <a:endParaRPr sz="1800">
              <a:latin typeface="Noto Sans CJK JP Medium"/>
              <a:cs typeface="Noto Sans CJK JP Medium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14884" y="4361688"/>
            <a:ext cx="8109584" cy="2327275"/>
            <a:chOff x="214884" y="4361688"/>
            <a:chExt cx="8109584" cy="2327275"/>
          </a:xfrm>
        </p:grpSpPr>
        <p:sp>
          <p:nvSpPr>
            <p:cNvPr id="12" name="object 12"/>
            <p:cNvSpPr/>
            <p:nvPr/>
          </p:nvSpPr>
          <p:spPr>
            <a:xfrm>
              <a:off x="233934" y="4380738"/>
              <a:ext cx="1463040" cy="1880870"/>
            </a:xfrm>
            <a:custGeom>
              <a:avLst/>
              <a:gdLst/>
              <a:ahLst/>
              <a:cxnLst/>
              <a:rect l="l" t="t" r="r" b="b"/>
              <a:pathLst>
                <a:path w="1463039" h="1880870">
                  <a:moveTo>
                    <a:pt x="0" y="1880616"/>
                  </a:moveTo>
                  <a:lnTo>
                    <a:pt x="1463040" y="1880616"/>
                  </a:lnTo>
                  <a:lnTo>
                    <a:pt x="1463040" y="0"/>
                  </a:lnTo>
                  <a:lnTo>
                    <a:pt x="0" y="0"/>
                  </a:lnTo>
                  <a:lnTo>
                    <a:pt x="0" y="188061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37631" y="5225923"/>
              <a:ext cx="2880995" cy="1457325"/>
            </a:xfrm>
            <a:custGeom>
              <a:avLst/>
              <a:gdLst/>
              <a:ahLst/>
              <a:cxnLst/>
              <a:rect l="l" t="t" r="r" b="b"/>
              <a:pathLst>
                <a:path w="2880995" h="1457325">
                  <a:moveTo>
                    <a:pt x="2291588" y="457072"/>
                  </a:moveTo>
                  <a:lnTo>
                    <a:pt x="166623" y="457072"/>
                  </a:lnTo>
                  <a:lnTo>
                    <a:pt x="122310" y="463024"/>
                  </a:lnTo>
                  <a:lnTo>
                    <a:pt x="82502" y="479821"/>
                  </a:lnTo>
                  <a:lnTo>
                    <a:pt x="48783" y="505875"/>
                  </a:lnTo>
                  <a:lnTo>
                    <a:pt x="22737" y="539598"/>
                  </a:lnTo>
                  <a:lnTo>
                    <a:pt x="5948" y="579401"/>
                  </a:lnTo>
                  <a:lnTo>
                    <a:pt x="0" y="623696"/>
                  </a:lnTo>
                  <a:lnTo>
                    <a:pt x="0" y="1290192"/>
                  </a:lnTo>
                  <a:lnTo>
                    <a:pt x="5948" y="1334488"/>
                  </a:lnTo>
                  <a:lnTo>
                    <a:pt x="22737" y="1374291"/>
                  </a:lnTo>
                  <a:lnTo>
                    <a:pt x="48783" y="1408014"/>
                  </a:lnTo>
                  <a:lnTo>
                    <a:pt x="82502" y="1434068"/>
                  </a:lnTo>
                  <a:lnTo>
                    <a:pt x="122310" y="1450865"/>
                  </a:lnTo>
                  <a:lnTo>
                    <a:pt x="166623" y="1456817"/>
                  </a:lnTo>
                  <a:lnTo>
                    <a:pt x="2291588" y="1456817"/>
                  </a:lnTo>
                  <a:lnTo>
                    <a:pt x="2335901" y="1450865"/>
                  </a:lnTo>
                  <a:lnTo>
                    <a:pt x="2375709" y="1434068"/>
                  </a:lnTo>
                  <a:lnTo>
                    <a:pt x="2409428" y="1408014"/>
                  </a:lnTo>
                  <a:lnTo>
                    <a:pt x="2435474" y="1374291"/>
                  </a:lnTo>
                  <a:lnTo>
                    <a:pt x="2452263" y="1334488"/>
                  </a:lnTo>
                  <a:lnTo>
                    <a:pt x="2458212" y="1290192"/>
                  </a:lnTo>
                  <a:lnTo>
                    <a:pt x="2458212" y="623696"/>
                  </a:lnTo>
                  <a:lnTo>
                    <a:pt x="2452263" y="579401"/>
                  </a:lnTo>
                  <a:lnTo>
                    <a:pt x="2435474" y="539598"/>
                  </a:lnTo>
                  <a:lnTo>
                    <a:pt x="2409428" y="505875"/>
                  </a:lnTo>
                  <a:lnTo>
                    <a:pt x="2375709" y="479821"/>
                  </a:lnTo>
                  <a:lnTo>
                    <a:pt x="2335901" y="463024"/>
                  </a:lnTo>
                  <a:lnTo>
                    <a:pt x="2291588" y="457072"/>
                  </a:lnTo>
                  <a:close/>
                </a:path>
                <a:path w="2880995" h="1457325">
                  <a:moveTo>
                    <a:pt x="2880741" y="0"/>
                  </a:moveTo>
                  <a:lnTo>
                    <a:pt x="1433957" y="457072"/>
                  </a:lnTo>
                  <a:lnTo>
                    <a:pt x="2048510" y="457072"/>
                  </a:lnTo>
                  <a:lnTo>
                    <a:pt x="28807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37631" y="5225923"/>
              <a:ext cx="2880995" cy="1457325"/>
            </a:xfrm>
            <a:custGeom>
              <a:avLst/>
              <a:gdLst/>
              <a:ahLst/>
              <a:cxnLst/>
              <a:rect l="l" t="t" r="r" b="b"/>
              <a:pathLst>
                <a:path w="2880995" h="1457325">
                  <a:moveTo>
                    <a:pt x="0" y="623696"/>
                  </a:moveTo>
                  <a:lnTo>
                    <a:pt x="5948" y="579401"/>
                  </a:lnTo>
                  <a:lnTo>
                    <a:pt x="22737" y="539598"/>
                  </a:lnTo>
                  <a:lnTo>
                    <a:pt x="48783" y="505875"/>
                  </a:lnTo>
                  <a:lnTo>
                    <a:pt x="82502" y="479821"/>
                  </a:lnTo>
                  <a:lnTo>
                    <a:pt x="122310" y="463024"/>
                  </a:lnTo>
                  <a:lnTo>
                    <a:pt x="166623" y="457072"/>
                  </a:lnTo>
                  <a:lnTo>
                    <a:pt x="1433957" y="457072"/>
                  </a:lnTo>
                  <a:lnTo>
                    <a:pt x="2880741" y="0"/>
                  </a:lnTo>
                  <a:lnTo>
                    <a:pt x="2048510" y="457072"/>
                  </a:lnTo>
                  <a:lnTo>
                    <a:pt x="2291588" y="457072"/>
                  </a:lnTo>
                  <a:lnTo>
                    <a:pt x="2335901" y="463024"/>
                  </a:lnTo>
                  <a:lnTo>
                    <a:pt x="2375709" y="479821"/>
                  </a:lnTo>
                  <a:lnTo>
                    <a:pt x="2409428" y="505875"/>
                  </a:lnTo>
                  <a:lnTo>
                    <a:pt x="2435474" y="539598"/>
                  </a:lnTo>
                  <a:lnTo>
                    <a:pt x="2452263" y="579401"/>
                  </a:lnTo>
                  <a:lnTo>
                    <a:pt x="2458212" y="623696"/>
                  </a:lnTo>
                  <a:lnTo>
                    <a:pt x="2458212" y="873632"/>
                  </a:lnTo>
                  <a:lnTo>
                    <a:pt x="2458212" y="1290192"/>
                  </a:lnTo>
                  <a:lnTo>
                    <a:pt x="2452263" y="1334488"/>
                  </a:lnTo>
                  <a:lnTo>
                    <a:pt x="2435474" y="1374291"/>
                  </a:lnTo>
                  <a:lnTo>
                    <a:pt x="2409428" y="1408014"/>
                  </a:lnTo>
                  <a:lnTo>
                    <a:pt x="2375709" y="1434068"/>
                  </a:lnTo>
                  <a:lnTo>
                    <a:pt x="2335901" y="1450865"/>
                  </a:lnTo>
                  <a:lnTo>
                    <a:pt x="2291588" y="1456817"/>
                  </a:lnTo>
                  <a:lnTo>
                    <a:pt x="2048510" y="1456817"/>
                  </a:lnTo>
                  <a:lnTo>
                    <a:pt x="1433957" y="1456817"/>
                  </a:lnTo>
                  <a:lnTo>
                    <a:pt x="166623" y="1456817"/>
                  </a:lnTo>
                  <a:lnTo>
                    <a:pt x="122310" y="1450865"/>
                  </a:lnTo>
                  <a:lnTo>
                    <a:pt x="82502" y="1434068"/>
                  </a:lnTo>
                  <a:lnTo>
                    <a:pt x="48783" y="1408014"/>
                  </a:lnTo>
                  <a:lnTo>
                    <a:pt x="22737" y="1374291"/>
                  </a:lnTo>
                  <a:lnTo>
                    <a:pt x="5948" y="1334488"/>
                  </a:lnTo>
                  <a:lnTo>
                    <a:pt x="0" y="1290192"/>
                  </a:lnTo>
                  <a:lnTo>
                    <a:pt x="0" y="873632"/>
                  </a:lnTo>
                  <a:lnTo>
                    <a:pt x="0" y="623696"/>
                  </a:lnTo>
                  <a:close/>
                </a:path>
              </a:pathLst>
            </a:custGeom>
            <a:ln w="12192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10529" y="5754116"/>
            <a:ext cx="25406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公告狀態為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”</a:t>
            </a:r>
            <a:r>
              <a:rPr sz="18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已公告</a:t>
            </a:r>
            <a:r>
              <a:rPr sz="1800" b="1" dirty="0">
                <a:solidFill>
                  <a:srgbClr val="0000FF"/>
                </a:solidFill>
                <a:latin typeface="Arial"/>
                <a:cs typeface="Arial"/>
              </a:rPr>
              <a:t>”</a:t>
            </a:r>
            <a:r>
              <a:rPr sz="18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時， 需依「公告期限」公開 優採公告供查詢。</a:t>
            </a:r>
            <a:endParaRPr sz="1800">
              <a:latin typeface="Noto Sans CJK JP Medium"/>
              <a:cs typeface="Noto Sans CJK JP Medium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4940" y="4018365"/>
            <a:ext cx="578002" cy="3202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4953000" y="3733800"/>
            <a:ext cx="3098164" cy="326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9" name="直線單箭頭接點 18"/>
          <p:cNvCxnSpPr>
            <a:endCxn id="16" idx="3"/>
          </p:cNvCxnSpPr>
          <p:nvPr/>
        </p:nvCxnSpPr>
        <p:spPr>
          <a:xfrm flipH="1">
            <a:off x="732942" y="3897630"/>
            <a:ext cx="4210912" cy="2808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900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0228" y="775716"/>
            <a:ext cx="5597652" cy="5820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3910" y="278714"/>
            <a:ext cx="8199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優採公告專區管</a:t>
            </a:r>
            <a:r>
              <a:rPr spc="-5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10" dirty="0"/>
              <a:t>優採公告專區招</a:t>
            </a:r>
            <a:r>
              <a:rPr dirty="0"/>
              <a:t>標</a:t>
            </a:r>
            <a:r>
              <a:rPr spc="-10" dirty="0"/>
              <a:t>公</a:t>
            </a:r>
            <a:r>
              <a:rPr dirty="0"/>
              <a:t>告</a:t>
            </a:r>
            <a:r>
              <a:rPr b="1" spc="10" dirty="0">
                <a:latin typeface="Arial"/>
                <a:cs typeface="Arial"/>
              </a:rPr>
              <a:t>(</a:t>
            </a:r>
            <a:r>
              <a:rPr spc="-5" dirty="0"/>
              <a:t>修改作</a:t>
            </a:r>
            <a:r>
              <a:rPr dirty="0"/>
              <a:t>業</a:t>
            </a:r>
            <a:r>
              <a:rPr b="1" spc="-5" dirty="0">
                <a:latin typeface="Arial"/>
                <a:cs typeface="Arial"/>
              </a:rPr>
              <a:t>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82039" y="1284732"/>
            <a:ext cx="8061959" cy="5349240"/>
            <a:chOff x="1082039" y="1284732"/>
            <a:chExt cx="8061959" cy="5349240"/>
          </a:xfrm>
        </p:grpSpPr>
        <p:sp>
          <p:nvSpPr>
            <p:cNvPr id="5" name="object 5"/>
            <p:cNvSpPr/>
            <p:nvPr/>
          </p:nvSpPr>
          <p:spPr>
            <a:xfrm>
              <a:off x="1101089" y="3309366"/>
              <a:ext cx="4345305" cy="3305810"/>
            </a:xfrm>
            <a:custGeom>
              <a:avLst/>
              <a:gdLst/>
              <a:ahLst/>
              <a:cxnLst/>
              <a:rect l="l" t="t" r="r" b="b"/>
              <a:pathLst>
                <a:path w="4345305" h="3305809">
                  <a:moveTo>
                    <a:pt x="0" y="800099"/>
                  </a:moveTo>
                  <a:lnTo>
                    <a:pt x="4344924" y="800099"/>
                  </a:lnTo>
                  <a:lnTo>
                    <a:pt x="4344924" y="0"/>
                  </a:lnTo>
                  <a:lnTo>
                    <a:pt x="0" y="0"/>
                  </a:lnTo>
                  <a:lnTo>
                    <a:pt x="0" y="800099"/>
                  </a:lnTo>
                  <a:close/>
                </a:path>
                <a:path w="4345305" h="3305809">
                  <a:moveTo>
                    <a:pt x="1662684" y="3305555"/>
                  </a:moveTo>
                  <a:lnTo>
                    <a:pt x="2334768" y="3305555"/>
                  </a:lnTo>
                  <a:lnTo>
                    <a:pt x="2334768" y="2839211"/>
                  </a:lnTo>
                  <a:lnTo>
                    <a:pt x="1662684" y="2839211"/>
                  </a:lnTo>
                  <a:lnTo>
                    <a:pt x="1662684" y="330555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79719" y="1295400"/>
              <a:ext cx="3764279" cy="22338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780531" y="1284732"/>
              <a:ext cx="3129915" cy="229171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23280" y="1327404"/>
              <a:ext cx="3655695" cy="2105025"/>
            </a:xfrm>
            <a:custGeom>
              <a:avLst/>
              <a:gdLst/>
              <a:ahLst/>
              <a:cxnLst/>
              <a:rect l="l" t="t" r="r" b="b"/>
              <a:pathLst>
                <a:path w="3655695" h="2105025">
                  <a:moveTo>
                    <a:pt x="3304921" y="0"/>
                  </a:moveTo>
                  <a:lnTo>
                    <a:pt x="692277" y="0"/>
                  </a:lnTo>
                  <a:lnTo>
                    <a:pt x="644753" y="3198"/>
                  </a:lnTo>
                  <a:lnTo>
                    <a:pt x="599171" y="12513"/>
                  </a:lnTo>
                  <a:lnTo>
                    <a:pt x="555948" y="27529"/>
                  </a:lnTo>
                  <a:lnTo>
                    <a:pt x="515502" y="47827"/>
                  </a:lnTo>
                  <a:lnTo>
                    <a:pt x="478250" y="72990"/>
                  </a:lnTo>
                  <a:lnTo>
                    <a:pt x="444611" y="102600"/>
                  </a:lnTo>
                  <a:lnTo>
                    <a:pt x="415001" y="136239"/>
                  </a:lnTo>
                  <a:lnTo>
                    <a:pt x="389838" y="173491"/>
                  </a:lnTo>
                  <a:lnTo>
                    <a:pt x="369540" y="213937"/>
                  </a:lnTo>
                  <a:lnTo>
                    <a:pt x="354524" y="257160"/>
                  </a:lnTo>
                  <a:lnTo>
                    <a:pt x="345209" y="302742"/>
                  </a:lnTo>
                  <a:lnTo>
                    <a:pt x="342011" y="350266"/>
                  </a:lnTo>
                  <a:lnTo>
                    <a:pt x="342011" y="1225931"/>
                  </a:lnTo>
                  <a:lnTo>
                    <a:pt x="0" y="2104644"/>
                  </a:lnTo>
                  <a:lnTo>
                    <a:pt x="342011" y="1751330"/>
                  </a:lnTo>
                  <a:lnTo>
                    <a:pt x="3655187" y="1751330"/>
                  </a:lnTo>
                  <a:lnTo>
                    <a:pt x="3655187" y="350266"/>
                  </a:lnTo>
                  <a:lnTo>
                    <a:pt x="3651988" y="302742"/>
                  </a:lnTo>
                  <a:lnTo>
                    <a:pt x="3642673" y="257160"/>
                  </a:lnTo>
                  <a:lnTo>
                    <a:pt x="3627657" y="213937"/>
                  </a:lnTo>
                  <a:lnTo>
                    <a:pt x="3607359" y="173491"/>
                  </a:lnTo>
                  <a:lnTo>
                    <a:pt x="3582196" y="136239"/>
                  </a:lnTo>
                  <a:lnTo>
                    <a:pt x="3552586" y="102600"/>
                  </a:lnTo>
                  <a:lnTo>
                    <a:pt x="3518947" y="72990"/>
                  </a:lnTo>
                  <a:lnTo>
                    <a:pt x="3481695" y="47827"/>
                  </a:lnTo>
                  <a:lnTo>
                    <a:pt x="3441249" y="27529"/>
                  </a:lnTo>
                  <a:lnTo>
                    <a:pt x="3398026" y="12513"/>
                  </a:lnTo>
                  <a:lnTo>
                    <a:pt x="3352444" y="3198"/>
                  </a:lnTo>
                  <a:lnTo>
                    <a:pt x="3304921" y="0"/>
                  </a:lnTo>
                  <a:close/>
                </a:path>
                <a:path w="3655695" h="2105025">
                  <a:moveTo>
                    <a:pt x="3655187" y="1751330"/>
                  </a:moveTo>
                  <a:lnTo>
                    <a:pt x="342011" y="1751330"/>
                  </a:lnTo>
                  <a:lnTo>
                    <a:pt x="345209" y="1798853"/>
                  </a:lnTo>
                  <a:lnTo>
                    <a:pt x="354524" y="1844435"/>
                  </a:lnTo>
                  <a:lnTo>
                    <a:pt x="369540" y="1887658"/>
                  </a:lnTo>
                  <a:lnTo>
                    <a:pt x="389838" y="1928104"/>
                  </a:lnTo>
                  <a:lnTo>
                    <a:pt x="415001" y="1965356"/>
                  </a:lnTo>
                  <a:lnTo>
                    <a:pt x="444611" y="1998995"/>
                  </a:lnTo>
                  <a:lnTo>
                    <a:pt x="478250" y="2028605"/>
                  </a:lnTo>
                  <a:lnTo>
                    <a:pt x="515502" y="2053768"/>
                  </a:lnTo>
                  <a:lnTo>
                    <a:pt x="555948" y="2074066"/>
                  </a:lnTo>
                  <a:lnTo>
                    <a:pt x="599171" y="2089082"/>
                  </a:lnTo>
                  <a:lnTo>
                    <a:pt x="644753" y="2098397"/>
                  </a:lnTo>
                  <a:lnTo>
                    <a:pt x="692277" y="2101596"/>
                  </a:lnTo>
                  <a:lnTo>
                    <a:pt x="3304921" y="2101596"/>
                  </a:lnTo>
                  <a:lnTo>
                    <a:pt x="3352444" y="2098397"/>
                  </a:lnTo>
                  <a:lnTo>
                    <a:pt x="3398026" y="2089082"/>
                  </a:lnTo>
                  <a:lnTo>
                    <a:pt x="3441249" y="2074066"/>
                  </a:lnTo>
                  <a:lnTo>
                    <a:pt x="3481695" y="2053768"/>
                  </a:lnTo>
                  <a:lnTo>
                    <a:pt x="3518947" y="2028605"/>
                  </a:lnTo>
                  <a:lnTo>
                    <a:pt x="3552586" y="1998995"/>
                  </a:lnTo>
                  <a:lnTo>
                    <a:pt x="3582196" y="1965356"/>
                  </a:lnTo>
                  <a:lnTo>
                    <a:pt x="3607359" y="1928104"/>
                  </a:lnTo>
                  <a:lnTo>
                    <a:pt x="3627657" y="1887658"/>
                  </a:lnTo>
                  <a:lnTo>
                    <a:pt x="3642673" y="1844435"/>
                  </a:lnTo>
                  <a:lnTo>
                    <a:pt x="3651988" y="1798853"/>
                  </a:lnTo>
                  <a:lnTo>
                    <a:pt x="3655187" y="17513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23280" y="1327404"/>
              <a:ext cx="3655695" cy="2105025"/>
            </a:xfrm>
            <a:custGeom>
              <a:avLst/>
              <a:gdLst/>
              <a:ahLst/>
              <a:cxnLst/>
              <a:rect l="l" t="t" r="r" b="b"/>
              <a:pathLst>
                <a:path w="3655695" h="2105025">
                  <a:moveTo>
                    <a:pt x="342011" y="350266"/>
                  </a:moveTo>
                  <a:lnTo>
                    <a:pt x="345209" y="302742"/>
                  </a:lnTo>
                  <a:lnTo>
                    <a:pt x="354524" y="257160"/>
                  </a:lnTo>
                  <a:lnTo>
                    <a:pt x="369540" y="213937"/>
                  </a:lnTo>
                  <a:lnTo>
                    <a:pt x="389838" y="173491"/>
                  </a:lnTo>
                  <a:lnTo>
                    <a:pt x="415001" y="136239"/>
                  </a:lnTo>
                  <a:lnTo>
                    <a:pt x="444611" y="102600"/>
                  </a:lnTo>
                  <a:lnTo>
                    <a:pt x="478250" y="72990"/>
                  </a:lnTo>
                  <a:lnTo>
                    <a:pt x="515502" y="47827"/>
                  </a:lnTo>
                  <a:lnTo>
                    <a:pt x="555948" y="27529"/>
                  </a:lnTo>
                  <a:lnTo>
                    <a:pt x="599171" y="12513"/>
                  </a:lnTo>
                  <a:lnTo>
                    <a:pt x="644753" y="3198"/>
                  </a:lnTo>
                  <a:lnTo>
                    <a:pt x="692277" y="0"/>
                  </a:lnTo>
                  <a:lnTo>
                    <a:pt x="894207" y="0"/>
                  </a:lnTo>
                  <a:lnTo>
                    <a:pt x="1722501" y="0"/>
                  </a:lnTo>
                  <a:lnTo>
                    <a:pt x="3304921" y="0"/>
                  </a:lnTo>
                  <a:lnTo>
                    <a:pt x="3352444" y="3198"/>
                  </a:lnTo>
                  <a:lnTo>
                    <a:pt x="3398026" y="12513"/>
                  </a:lnTo>
                  <a:lnTo>
                    <a:pt x="3441249" y="27529"/>
                  </a:lnTo>
                  <a:lnTo>
                    <a:pt x="3481695" y="47827"/>
                  </a:lnTo>
                  <a:lnTo>
                    <a:pt x="3518947" y="72990"/>
                  </a:lnTo>
                  <a:lnTo>
                    <a:pt x="3552586" y="102600"/>
                  </a:lnTo>
                  <a:lnTo>
                    <a:pt x="3582196" y="136239"/>
                  </a:lnTo>
                  <a:lnTo>
                    <a:pt x="3607359" y="173491"/>
                  </a:lnTo>
                  <a:lnTo>
                    <a:pt x="3627657" y="213937"/>
                  </a:lnTo>
                  <a:lnTo>
                    <a:pt x="3642673" y="257160"/>
                  </a:lnTo>
                  <a:lnTo>
                    <a:pt x="3651988" y="302742"/>
                  </a:lnTo>
                  <a:lnTo>
                    <a:pt x="3655187" y="350266"/>
                  </a:lnTo>
                  <a:lnTo>
                    <a:pt x="3655187" y="1225931"/>
                  </a:lnTo>
                  <a:lnTo>
                    <a:pt x="3655187" y="1751330"/>
                  </a:lnTo>
                  <a:lnTo>
                    <a:pt x="3651988" y="1798853"/>
                  </a:lnTo>
                  <a:lnTo>
                    <a:pt x="3642673" y="1844435"/>
                  </a:lnTo>
                  <a:lnTo>
                    <a:pt x="3627657" y="1887658"/>
                  </a:lnTo>
                  <a:lnTo>
                    <a:pt x="3607359" y="1928104"/>
                  </a:lnTo>
                  <a:lnTo>
                    <a:pt x="3582196" y="1965356"/>
                  </a:lnTo>
                  <a:lnTo>
                    <a:pt x="3552586" y="1998995"/>
                  </a:lnTo>
                  <a:lnTo>
                    <a:pt x="3518947" y="2028605"/>
                  </a:lnTo>
                  <a:lnTo>
                    <a:pt x="3481695" y="2053768"/>
                  </a:lnTo>
                  <a:lnTo>
                    <a:pt x="3441249" y="2074066"/>
                  </a:lnTo>
                  <a:lnTo>
                    <a:pt x="3398026" y="2089082"/>
                  </a:lnTo>
                  <a:lnTo>
                    <a:pt x="3352444" y="2098397"/>
                  </a:lnTo>
                  <a:lnTo>
                    <a:pt x="3304921" y="2101596"/>
                  </a:lnTo>
                  <a:lnTo>
                    <a:pt x="1722501" y="2101596"/>
                  </a:lnTo>
                  <a:lnTo>
                    <a:pt x="894207" y="2101596"/>
                  </a:lnTo>
                  <a:lnTo>
                    <a:pt x="692277" y="2101596"/>
                  </a:lnTo>
                  <a:lnTo>
                    <a:pt x="644753" y="2098397"/>
                  </a:lnTo>
                  <a:lnTo>
                    <a:pt x="599171" y="2089082"/>
                  </a:lnTo>
                  <a:lnTo>
                    <a:pt x="555948" y="2074066"/>
                  </a:lnTo>
                  <a:lnTo>
                    <a:pt x="515502" y="2053768"/>
                  </a:lnTo>
                  <a:lnTo>
                    <a:pt x="478250" y="2028605"/>
                  </a:lnTo>
                  <a:lnTo>
                    <a:pt x="444611" y="1998995"/>
                  </a:lnTo>
                  <a:lnTo>
                    <a:pt x="415001" y="1965356"/>
                  </a:lnTo>
                  <a:lnTo>
                    <a:pt x="389838" y="1928104"/>
                  </a:lnTo>
                  <a:lnTo>
                    <a:pt x="369540" y="1887658"/>
                  </a:lnTo>
                  <a:lnTo>
                    <a:pt x="354524" y="1844435"/>
                  </a:lnTo>
                  <a:lnTo>
                    <a:pt x="345209" y="1798853"/>
                  </a:lnTo>
                  <a:lnTo>
                    <a:pt x="342011" y="1751330"/>
                  </a:lnTo>
                  <a:lnTo>
                    <a:pt x="0" y="2104644"/>
                  </a:lnTo>
                  <a:lnTo>
                    <a:pt x="342011" y="1225931"/>
                  </a:lnTo>
                  <a:lnTo>
                    <a:pt x="342011" y="350266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947917" y="1367408"/>
            <a:ext cx="2768600" cy="2008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需求日期</a:t>
            </a:r>
            <a:endParaRPr sz="20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注意「需求日期」至少距離</a:t>
            </a:r>
            <a:endParaRPr sz="18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「公告期限」</a:t>
            </a:r>
            <a:r>
              <a:rPr sz="1800" b="1" spc="-10" dirty="0">
                <a:solidFill>
                  <a:srgbClr val="3891A7"/>
                </a:solidFill>
                <a:latin typeface="Arial"/>
                <a:cs typeface="Arial"/>
              </a:rPr>
              <a:t>2</a:t>
            </a: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天以上。</a:t>
            </a:r>
            <a:endParaRPr sz="18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  <a:spcBef>
                <a:spcPts val="2155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公告期限</a:t>
            </a:r>
            <a:endParaRPr sz="2000">
              <a:latin typeface="Noto Sans CJK JP Medium"/>
              <a:cs typeface="Noto Sans CJK JP Medium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注意「公告期限」需至少三 個工作天以上。</a:t>
            </a:r>
            <a:endParaRPr sz="1800">
              <a:latin typeface="Noto Sans CJK JP Medium"/>
              <a:cs typeface="Noto Sans CJK JP Medium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383279" y="4960607"/>
            <a:ext cx="5307965" cy="1240790"/>
            <a:chOff x="3383279" y="4960607"/>
            <a:chExt cx="5307965" cy="1240790"/>
          </a:xfrm>
        </p:grpSpPr>
        <p:sp>
          <p:nvSpPr>
            <p:cNvPr id="12" name="object 12"/>
            <p:cNvSpPr/>
            <p:nvPr/>
          </p:nvSpPr>
          <p:spPr>
            <a:xfrm>
              <a:off x="3383279" y="5021579"/>
              <a:ext cx="5307710" cy="11304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54067" y="4960607"/>
              <a:ext cx="4216526" cy="124021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455288" y="5053583"/>
              <a:ext cx="5158740" cy="1010919"/>
            </a:xfrm>
            <a:custGeom>
              <a:avLst/>
              <a:gdLst/>
              <a:ahLst/>
              <a:cxnLst/>
              <a:rect l="l" t="t" r="r" b="b"/>
              <a:pathLst>
                <a:path w="5158740" h="1010920">
                  <a:moveTo>
                    <a:pt x="5002403" y="0"/>
                  </a:moveTo>
                  <a:lnTo>
                    <a:pt x="1097407" y="0"/>
                  </a:lnTo>
                  <a:lnTo>
                    <a:pt x="1048122" y="7953"/>
                  </a:lnTo>
                  <a:lnTo>
                    <a:pt x="1005312" y="30097"/>
                  </a:lnTo>
                  <a:lnTo>
                    <a:pt x="971548" y="63861"/>
                  </a:lnTo>
                  <a:lnTo>
                    <a:pt x="949404" y="106671"/>
                  </a:lnTo>
                  <a:lnTo>
                    <a:pt x="941451" y="155956"/>
                  </a:lnTo>
                  <a:lnTo>
                    <a:pt x="941451" y="545846"/>
                  </a:lnTo>
                  <a:lnTo>
                    <a:pt x="0" y="1010627"/>
                  </a:lnTo>
                  <a:lnTo>
                    <a:pt x="941451" y="779780"/>
                  </a:lnTo>
                  <a:lnTo>
                    <a:pt x="5158359" y="779780"/>
                  </a:lnTo>
                  <a:lnTo>
                    <a:pt x="5158359" y="155956"/>
                  </a:lnTo>
                  <a:lnTo>
                    <a:pt x="5150405" y="106671"/>
                  </a:lnTo>
                  <a:lnTo>
                    <a:pt x="5128261" y="63861"/>
                  </a:lnTo>
                  <a:lnTo>
                    <a:pt x="5094497" y="30097"/>
                  </a:lnTo>
                  <a:lnTo>
                    <a:pt x="5051687" y="7953"/>
                  </a:lnTo>
                  <a:lnTo>
                    <a:pt x="5002403" y="0"/>
                  </a:lnTo>
                  <a:close/>
                </a:path>
                <a:path w="5158740" h="1010920">
                  <a:moveTo>
                    <a:pt x="5158359" y="779780"/>
                  </a:moveTo>
                  <a:lnTo>
                    <a:pt x="941451" y="779780"/>
                  </a:lnTo>
                  <a:lnTo>
                    <a:pt x="949404" y="829073"/>
                  </a:lnTo>
                  <a:lnTo>
                    <a:pt x="971548" y="871885"/>
                  </a:lnTo>
                  <a:lnTo>
                    <a:pt x="1005312" y="905645"/>
                  </a:lnTo>
                  <a:lnTo>
                    <a:pt x="1048122" y="927785"/>
                  </a:lnTo>
                  <a:lnTo>
                    <a:pt x="1097407" y="935736"/>
                  </a:lnTo>
                  <a:lnTo>
                    <a:pt x="5002403" y="935736"/>
                  </a:lnTo>
                  <a:lnTo>
                    <a:pt x="5051687" y="927785"/>
                  </a:lnTo>
                  <a:lnTo>
                    <a:pt x="5094497" y="905645"/>
                  </a:lnTo>
                  <a:lnTo>
                    <a:pt x="5128261" y="871885"/>
                  </a:lnTo>
                  <a:lnTo>
                    <a:pt x="5150405" y="829073"/>
                  </a:lnTo>
                  <a:lnTo>
                    <a:pt x="5158359" y="7797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455288" y="5053583"/>
              <a:ext cx="5158740" cy="1010919"/>
            </a:xfrm>
            <a:custGeom>
              <a:avLst/>
              <a:gdLst/>
              <a:ahLst/>
              <a:cxnLst/>
              <a:rect l="l" t="t" r="r" b="b"/>
              <a:pathLst>
                <a:path w="5158740" h="1010920">
                  <a:moveTo>
                    <a:pt x="941451" y="155956"/>
                  </a:moveTo>
                  <a:lnTo>
                    <a:pt x="949404" y="106671"/>
                  </a:lnTo>
                  <a:lnTo>
                    <a:pt x="971548" y="63861"/>
                  </a:lnTo>
                  <a:lnTo>
                    <a:pt x="1005312" y="30097"/>
                  </a:lnTo>
                  <a:lnTo>
                    <a:pt x="1048122" y="7953"/>
                  </a:lnTo>
                  <a:lnTo>
                    <a:pt x="1097407" y="0"/>
                  </a:lnTo>
                  <a:lnTo>
                    <a:pt x="1644269" y="0"/>
                  </a:lnTo>
                  <a:lnTo>
                    <a:pt x="2698496" y="0"/>
                  </a:lnTo>
                  <a:lnTo>
                    <a:pt x="5002403" y="0"/>
                  </a:lnTo>
                  <a:lnTo>
                    <a:pt x="5051687" y="7953"/>
                  </a:lnTo>
                  <a:lnTo>
                    <a:pt x="5094497" y="30097"/>
                  </a:lnTo>
                  <a:lnTo>
                    <a:pt x="5128261" y="63861"/>
                  </a:lnTo>
                  <a:lnTo>
                    <a:pt x="5150405" y="106671"/>
                  </a:lnTo>
                  <a:lnTo>
                    <a:pt x="5158359" y="155956"/>
                  </a:lnTo>
                  <a:lnTo>
                    <a:pt x="5158359" y="545846"/>
                  </a:lnTo>
                  <a:lnTo>
                    <a:pt x="5158359" y="779780"/>
                  </a:lnTo>
                  <a:lnTo>
                    <a:pt x="5150405" y="829073"/>
                  </a:lnTo>
                  <a:lnTo>
                    <a:pt x="5128261" y="871885"/>
                  </a:lnTo>
                  <a:lnTo>
                    <a:pt x="5094497" y="905645"/>
                  </a:lnTo>
                  <a:lnTo>
                    <a:pt x="5051687" y="927785"/>
                  </a:lnTo>
                  <a:lnTo>
                    <a:pt x="5002403" y="935736"/>
                  </a:lnTo>
                  <a:lnTo>
                    <a:pt x="2698496" y="935736"/>
                  </a:lnTo>
                  <a:lnTo>
                    <a:pt x="1644269" y="935736"/>
                  </a:lnTo>
                  <a:lnTo>
                    <a:pt x="1097407" y="935736"/>
                  </a:lnTo>
                  <a:lnTo>
                    <a:pt x="1048122" y="927785"/>
                  </a:lnTo>
                  <a:lnTo>
                    <a:pt x="1005312" y="905645"/>
                  </a:lnTo>
                  <a:lnTo>
                    <a:pt x="971548" y="871885"/>
                  </a:lnTo>
                  <a:lnTo>
                    <a:pt x="949404" y="829073"/>
                  </a:lnTo>
                  <a:lnTo>
                    <a:pt x="941451" y="779780"/>
                  </a:lnTo>
                  <a:lnTo>
                    <a:pt x="0" y="1010627"/>
                  </a:lnTo>
                  <a:lnTo>
                    <a:pt x="941451" y="545846"/>
                  </a:lnTo>
                  <a:lnTo>
                    <a:pt x="941451" y="155956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21200" y="5044821"/>
            <a:ext cx="3840479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公告</a:t>
            </a:r>
            <a:endParaRPr sz="2000">
              <a:latin typeface="Noto Sans CJK JP Medium"/>
              <a:cs typeface="Noto Sans CJK JP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點按【公告】採購公告</a:t>
            </a:r>
            <a:r>
              <a:rPr sz="20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才</a:t>
            </a:r>
            <a:r>
              <a:rPr sz="20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會發</a:t>
            </a:r>
            <a:r>
              <a:rPr sz="20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布</a:t>
            </a:r>
            <a:r>
              <a:rPr sz="20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， 且需依公告期限公開採</a:t>
            </a:r>
            <a:r>
              <a:rPr sz="20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購</a:t>
            </a:r>
            <a:r>
              <a:rPr sz="20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資料。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/>
              <a:t>5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25922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8412" y="922019"/>
            <a:ext cx="8371331" cy="53385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85038" y="278714"/>
            <a:ext cx="8557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優採公告專區管</a:t>
            </a:r>
            <a:r>
              <a:rPr spc="-10" dirty="0"/>
              <a:t>理</a:t>
            </a:r>
            <a:r>
              <a:rPr b="1" spc="10" dirty="0">
                <a:latin typeface="Arial"/>
                <a:cs typeface="Arial"/>
              </a:rPr>
              <a:t>-</a:t>
            </a:r>
            <a:r>
              <a:rPr spc="-5" dirty="0"/>
              <a:t>優採公告專區問答與決標</a:t>
            </a:r>
            <a:r>
              <a:rPr b="1" spc="-5" dirty="0">
                <a:latin typeface="Arial"/>
                <a:cs typeface="Arial"/>
              </a:rPr>
              <a:t>(</a:t>
            </a:r>
            <a:r>
              <a:rPr dirty="0"/>
              <a:t>查</a:t>
            </a:r>
            <a:r>
              <a:rPr spc="-5" dirty="0"/>
              <a:t>詢作</a:t>
            </a:r>
            <a:r>
              <a:rPr spc="-10" dirty="0"/>
              <a:t>業</a:t>
            </a:r>
            <a:r>
              <a:rPr b="1" spc="-5" dirty="0">
                <a:latin typeface="Arial"/>
                <a:cs typeface="Arial"/>
              </a:rPr>
              <a:t>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73379" y="3483864"/>
            <a:ext cx="5556250" cy="1331595"/>
            <a:chOff x="373379" y="3483864"/>
            <a:chExt cx="5556250" cy="1331595"/>
          </a:xfrm>
        </p:grpSpPr>
        <p:sp>
          <p:nvSpPr>
            <p:cNvPr id="5" name="object 5"/>
            <p:cNvSpPr/>
            <p:nvPr/>
          </p:nvSpPr>
          <p:spPr>
            <a:xfrm>
              <a:off x="373379" y="3483864"/>
              <a:ext cx="5556123" cy="133159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7951" y="3566096"/>
              <a:ext cx="5233035" cy="12402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5383" y="3515868"/>
              <a:ext cx="5447030" cy="1222375"/>
            </a:xfrm>
            <a:custGeom>
              <a:avLst/>
              <a:gdLst/>
              <a:ahLst/>
              <a:cxnLst/>
              <a:rect l="l" t="t" r="r" b="b"/>
              <a:pathLst>
                <a:path w="5447030" h="1222375">
                  <a:moveTo>
                    <a:pt x="5243068" y="0"/>
                  </a:moveTo>
                  <a:lnTo>
                    <a:pt x="203708" y="0"/>
                  </a:lnTo>
                  <a:lnTo>
                    <a:pt x="156998" y="5379"/>
                  </a:lnTo>
                  <a:lnTo>
                    <a:pt x="114120" y="20702"/>
                  </a:lnTo>
                  <a:lnTo>
                    <a:pt x="76297" y="44746"/>
                  </a:lnTo>
                  <a:lnTo>
                    <a:pt x="44750" y="76291"/>
                  </a:lnTo>
                  <a:lnTo>
                    <a:pt x="20704" y="114114"/>
                  </a:lnTo>
                  <a:lnTo>
                    <a:pt x="5379" y="156994"/>
                  </a:lnTo>
                  <a:lnTo>
                    <a:pt x="0" y="203708"/>
                  </a:lnTo>
                  <a:lnTo>
                    <a:pt x="0" y="1018540"/>
                  </a:lnTo>
                  <a:lnTo>
                    <a:pt x="5379" y="1065253"/>
                  </a:lnTo>
                  <a:lnTo>
                    <a:pt x="20704" y="1108133"/>
                  </a:lnTo>
                  <a:lnTo>
                    <a:pt x="44750" y="1145956"/>
                  </a:lnTo>
                  <a:lnTo>
                    <a:pt x="76297" y="1177501"/>
                  </a:lnTo>
                  <a:lnTo>
                    <a:pt x="114120" y="1201545"/>
                  </a:lnTo>
                  <a:lnTo>
                    <a:pt x="156998" y="1216868"/>
                  </a:lnTo>
                  <a:lnTo>
                    <a:pt x="203708" y="1222248"/>
                  </a:lnTo>
                  <a:lnTo>
                    <a:pt x="5243068" y="1222248"/>
                  </a:lnTo>
                  <a:lnTo>
                    <a:pt x="5289781" y="1216868"/>
                  </a:lnTo>
                  <a:lnTo>
                    <a:pt x="5332661" y="1201545"/>
                  </a:lnTo>
                  <a:lnTo>
                    <a:pt x="5370484" y="1177501"/>
                  </a:lnTo>
                  <a:lnTo>
                    <a:pt x="5402029" y="1145956"/>
                  </a:lnTo>
                  <a:lnTo>
                    <a:pt x="5426073" y="1108133"/>
                  </a:lnTo>
                  <a:lnTo>
                    <a:pt x="5441396" y="1065253"/>
                  </a:lnTo>
                  <a:lnTo>
                    <a:pt x="5446776" y="1018540"/>
                  </a:lnTo>
                  <a:lnTo>
                    <a:pt x="5446776" y="203708"/>
                  </a:lnTo>
                  <a:lnTo>
                    <a:pt x="5441396" y="156994"/>
                  </a:lnTo>
                  <a:lnTo>
                    <a:pt x="5426073" y="114114"/>
                  </a:lnTo>
                  <a:lnTo>
                    <a:pt x="5402029" y="76291"/>
                  </a:lnTo>
                  <a:lnTo>
                    <a:pt x="5370484" y="44746"/>
                  </a:lnTo>
                  <a:lnTo>
                    <a:pt x="5332661" y="20702"/>
                  </a:lnTo>
                  <a:lnTo>
                    <a:pt x="5289781" y="5379"/>
                  </a:lnTo>
                  <a:lnTo>
                    <a:pt x="52430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5383" y="3515868"/>
              <a:ext cx="5447030" cy="1222375"/>
            </a:xfrm>
            <a:custGeom>
              <a:avLst/>
              <a:gdLst/>
              <a:ahLst/>
              <a:cxnLst/>
              <a:rect l="l" t="t" r="r" b="b"/>
              <a:pathLst>
                <a:path w="5447030" h="1222375">
                  <a:moveTo>
                    <a:pt x="0" y="203708"/>
                  </a:moveTo>
                  <a:lnTo>
                    <a:pt x="5379" y="156994"/>
                  </a:lnTo>
                  <a:lnTo>
                    <a:pt x="20704" y="114114"/>
                  </a:lnTo>
                  <a:lnTo>
                    <a:pt x="44750" y="76291"/>
                  </a:lnTo>
                  <a:lnTo>
                    <a:pt x="76297" y="44746"/>
                  </a:lnTo>
                  <a:lnTo>
                    <a:pt x="114120" y="20702"/>
                  </a:lnTo>
                  <a:lnTo>
                    <a:pt x="156998" y="5379"/>
                  </a:lnTo>
                  <a:lnTo>
                    <a:pt x="203708" y="0"/>
                  </a:lnTo>
                  <a:lnTo>
                    <a:pt x="907796" y="0"/>
                  </a:lnTo>
                  <a:lnTo>
                    <a:pt x="1925320" y="0"/>
                  </a:lnTo>
                  <a:lnTo>
                    <a:pt x="2269490" y="0"/>
                  </a:lnTo>
                  <a:lnTo>
                    <a:pt x="5243068" y="0"/>
                  </a:lnTo>
                  <a:lnTo>
                    <a:pt x="5289781" y="5379"/>
                  </a:lnTo>
                  <a:lnTo>
                    <a:pt x="5332661" y="20702"/>
                  </a:lnTo>
                  <a:lnTo>
                    <a:pt x="5370484" y="44746"/>
                  </a:lnTo>
                  <a:lnTo>
                    <a:pt x="5402029" y="76291"/>
                  </a:lnTo>
                  <a:lnTo>
                    <a:pt x="5426073" y="114114"/>
                  </a:lnTo>
                  <a:lnTo>
                    <a:pt x="5441396" y="156994"/>
                  </a:lnTo>
                  <a:lnTo>
                    <a:pt x="5446776" y="203708"/>
                  </a:lnTo>
                  <a:lnTo>
                    <a:pt x="5446776" y="509270"/>
                  </a:lnTo>
                  <a:lnTo>
                    <a:pt x="5446776" y="1018540"/>
                  </a:lnTo>
                  <a:lnTo>
                    <a:pt x="5441396" y="1065253"/>
                  </a:lnTo>
                  <a:lnTo>
                    <a:pt x="5426073" y="1108133"/>
                  </a:lnTo>
                  <a:lnTo>
                    <a:pt x="5402029" y="1145956"/>
                  </a:lnTo>
                  <a:lnTo>
                    <a:pt x="5370484" y="1177501"/>
                  </a:lnTo>
                  <a:lnTo>
                    <a:pt x="5332661" y="1201545"/>
                  </a:lnTo>
                  <a:lnTo>
                    <a:pt x="5289781" y="1216868"/>
                  </a:lnTo>
                  <a:lnTo>
                    <a:pt x="5243068" y="1222248"/>
                  </a:lnTo>
                  <a:lnTo>
                    <a:pt x="2269490" y="1222248"/>
                  </a:lnTo>
                  <a:lnTo>
                    <a:pt x="907796" y="1222248"/>
                  </a:lnTo>
                  <a:lnTo>
                    <a:pt x="203708" y="1222248"/>
                  </a:lnTo>
                  <a:lnTo>
                    <a:pt x="156998" y="1216868"/>
                  </a:lnTo>
                  <a:lnTo>
                    <a:pt x="114120" y="1201545"/>
                  </a:lnTo>
                  <a:lnTo>
                    <a:pt x="76297" y="1177501"/>
                  </a:lnTo>
                  <a:lnTo>
                    <a:pt x="44750" y="1145956"/>
                  </a:lnTo>
                  <a:lnTo>
                    <a:pt x="20704" y="1108133"/>
                  </a:lnTo>
                  <a:lnTo>
                    <a:pt x="5379" y="1065253"/>
                  </a:lnTo>
                  <a:lnTo>
                    <a:pt x="0" y="1018540"/>
                  </a:lnTo>
                  <a:lnTo>
                    <a:pt x="0" y="509270"/>
                  </a:lnTo>
                  <a:lnTo>
                    <a:pt x="0" y="20370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4474" y="3649421"/>
            <a:ext cx="4857115" cy="941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檢視</a:t>
            </a: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2000" b="0" dirty="0">
                <a:latin typeface="Noto Sans CJK JP Medium"/>
                <a:cs typeface="Noto Sans CJK JP Medium"/>
              </a:rPr>
              <a:t>檢視優採公告詳</a:t>
            </a:r>
            <a:r>
              <a:rPr sz="2000" b="0" spc="-10" dirty="0">
                <a:latin typeface="Noto Sans CJK JP Medium"/>
                <a:cs typeface="Noto Sans CJK JP Medium"/>
              </a:rPr>
              <a:t>細</a:t>
            </a:r>
            <a:r>
              <a:rPr sz="2000" b="0" dirty="0">
                <a:latin typeface="Noto Sans CJK JP Medium"/>
                <a:cs typeface="Noto Sans CJK JP Medium"/>
              </a:rPr>
              <a:t>資料。</a:t>
            </a:r>
            <a:endParaRPr sz="2000">
              <a:latin typeface="Noto Sans CJK JP Medium"/>
              <a:cs typeface="Noto Sans CJK JP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決標</a:t>
            </a:r>
            <a:r>
              <a:rPr sz="20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2000" b="0" dirty="0">
                <a:latin typeface="Noto Sans CJK JP Medium"/>
                <a:cs typeface="Noto Sans CJK JP Medium"/>
              </a:rPr>
              <a:t>針對公告採購案</a:t>
            </a:r>
            <a:r>
              <a:rPr sz="2000" b="0" spc="-15" dirty="0">
                <a:latin typeface="Noto Sans CJK JP Medium"/>
                <a:cs typeface="Noto Sans CJK JP Medium"/>
              </a:rPr>
              <a:t>件</a:t>
            </a:r>
            <a:r>
              <a:rPr sz="2000" b="0" dirty="0">
                <a:latin typeface="Noto Sans CJK JP Medium"/>
                <a:cs typeface="Noto Sans CJK JP Medium"/>
              </a:rPr>
              <a:t>進行</a:t>
            </a:r>
            <a:r>
              <a:rPr sz="2000" b="0" spc="-15" dirty="0">
                <a:latin typeface="Noto Sans CJK JP Medium"/>
                <a:cs typeface="Noto Sans CJK JP Medium"/>
              </a:rPr>
              <a:t>決</a:t>
            </a:r>
            <a:r>
              <a:rPr sz="2000" b="0" dirty="0">
                <a:latin typeface="Noto Sans CJK JP Medium"/>
                <a:cs typeface="Noto Sans CJK JP Medium"/>
              </a:rPr>
              <a:t>標作</a:t>
            </a:r>
            <a:r>
              <a:rPr sz="2000" b="0" spc="-15" dirty="0">
                <a:latin typeface="Noto Sans CJK JP Medium"/>
                <a:cs typeface="Noto Sans CJK JP Medium"/>
              </a:rPr>
              <a:t>業</a:t>
            </a:r>
            <a:r>
              <a:rPr sz="2000" b="0" dirty="0">
                <a:latin typeface="Noto Sans CJK JP Medium"/>
                <a:cs typeface="Noto Sans CJK JP Medium"/>
              </a:rPr>
              <a:t>。 </a:t>
            </a: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問與答</a:t>
            </a:r>
            <a:r>
              <a:rPr sz="20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：</a:t>
            </a:r>
            <a:r>
              <a:rPr sz="2000" b="0" dirty="0">
                <a:latin typeface="Noto Sans CJK JP Medium"/>
                <a:cs typeface="Noto Sans CJK JP Medium"/>
              </a:rPr>
              <a:t>針對公告採購</a:t>
            </a:r>
            <a:r>
              <a:rPr sz="2000" b="0" spc="-15" dirty="0">
                <a:latin typeface="Noto Sans CJK JP Medium"/>
                <a:cs typeface="Noto Sans CJK JP Medium"/>
              </a:rPr>
              <a:t>案</a:t>
            </a:r>
            <a:r>
              <a:rPr sz="2000" b="0" dirty="0">
                <a:latin typeface="Noto Sans CJK JP Medium"/>
                <a:cs typeface="Noto Sans CJK JP Medium"/>
              </a:rPr>
              <a:t>件進</a:t>
            </a:r>
            <a:r>
              <a:rPr sz="2000" b="0" spc="-15" dirty="0">
                <a:latin typeface="Noto Sans CJK JP Medium"/>
                <a:cs typeface="Noto Sans CJK JP Medium"/>
              </a:rPr>
              <a:t>行</a:t>
            </a:r>
            <a:r>
              <a:rPr sz="2000" b="0" dirty="0">
                <a:latin typeface="Noto Sans CJK JP Medium"/>
                <a:cs typeface="Noto Sans CJK JP Medium"/>
              </a:rPr>
              <a:t>問題</a:t>
            </a:r>
            <a:r>
              <a:rPr sz="2000" b="0" spc="-15" dirty="0">
                <a:latin typeface="Noto Sans CJK JP Medium"/>
                <a:cs typeface="Noto Sans CJK JP Medium"/>
              </a:rPr>
              <a:t>回</a:t>
            </a:r>
            <a:r>
              <a:rPr sz="2000" b="0" dirty="0">
                <a:latin typeface="Noto Sans CJK JP Medium"/>
                <a:cs typeface="Noto Sans CJK JP Medium"/>
              </a:rPr>
              <a:t>覆。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1470" y="4872990"/>
            <a:ext cx="1809114" cy="1472565"/>
          </a:xfrm>
          <a:custGeom>
            <a:avLst/>
            <a:gdLst/>
            <a:ahLst/>
            <a:cxnLst/>
            <a:rect l="l" t="t" r="r" b="b"/>
            <a:pathLst>
              <a:path w="1809114" h="1472564">
                <a:moveTo>
                  <a:pt x="0" y="1472184"/>
                </a:moveTo>
                <a:lnTo>
                  <a:pt x="1808988" y="1472184"/>
                </a:lnTo>
                <a:lnTo>
                  <a:pt x="1808988" y="0"/>
                </a:lnTo>
                <a:lnTo>
                  <a:pt x="0" y="0"/>
                </a:lnTo>
                <a:lnTo>
                  <a:pt x="0" y="1472184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/>
              <a:t>6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198817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61454" y="2196846"/>
            <a:ext cx="1831975" cy="1744980"/>
          </a:xfrm>
          <a:custGeom>
            <a:avLst/>
            <a:gdLst/>
            <a:ahLst/>
            <a:cxnLst/>
            <a:rect l="l" t="t" r="r" b="b"/>
            <a:pathLst>
              <a:path w="1831975" h="1744979">
                <a:moveTo>
                  <a:pt x="0" y="1744979"/>
                </a:moveTo>
                <a:lnTo>
                  <a:pt x="1831848" y="1744979"/>
                </a:lnTo>
                <a:lnTo>
                  <a:pt x="1831848" y="0"/>
                </a:lnTo>
                <a:lnTo>
                  <a:pt x="0" y="0"/>
                </a:lnTo>
                <a:lnTo>
                  <a:pt x="0" y="1744979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3509" y="5648930"/>
            <a:ext cx="6687820" cy="5784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800" dirty="0">
                <a:solidFill>
                  <a:srgbClr val="3891A7"/>
                </a:solidFill>
                <a:latin typeface="Wingdings"/>
                <a:cs typeface="Wingdings"/>
              </a:rPr>
              <a:t>➢</a:t>
            </a:r>
            <a:r>
              <a:rPr sz="1800" spc="370" dirty="0">
                <a:solidFill>
                  <a:srgbClr val="3891A7"/>
                </a:solidFill>
                <a:latin typeface="Times New Roman"/>
                <a:cs typeface="Times New Roman"/>
              </a:rPr>
              <a:t> </a:t>
            </a:r>
            <a:r>
              <a:rPr sz="18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字體可依需求選擇小、中、大。</a:t>
            </a:r>
            <a:endParaRPr sz="1800">
              <a:latin typeface="Noto Sans CJK JP Medium"/>
              <a:cs typeface="Noto Sans CJK JP Medium"/>
            </a:endParaRPr>
          </a:p>
          <a:p>
            <a:pPr>
              <a:lnSpc>
                <a:spcPct val="100000"/>
              </a:lnSpc>
            </a:pPr>
            <a:r>
              <a:rPr sz="1800" dirty="0">
                <a:solidFill>
                  <a:srgbClr val="3891A7"/>
                </a:solidFill>
                <a:latin typeface="Wingdings"/>
                <a:cs typeface="Wingdings"/>
              </a:rPr>
              <a:t>➢</a:t>
            </a:r>
            <a:r>
              <a:rPr sz="1800" spc="340" dirty="0">
                <a:solidFill>
                  <a:srgbClr val="3891A7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商品可依最新商品、熱銷商品、價格低到高、價格高到低排序</a:t>
            </a:r>
            <a:r>
              <a:rPr sz="1800" b="0" spc="-35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。</a:t>
            </a:r>
            <a:endParaRPr sz="1800">
              <a:latin typeface="Noto Sans CJK JP Medium"/>
              <a:cs typeface="Noto Sans CJK JP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3444" y="1005840"/>
            <a:ext cx="9020810" cy="5337175"/>
            <a:chOff x="123444" y="1005840"/>
            <a:chExt cx="9020810" cy="5337175"/>
          </a:xfrm>
        </p:grpSpPr>
        <p:sp>
          <p:nvSpPr>
            <p:cNvPr id="5" name="object 5"/>
            <p:cNvSpPr/>
            <p:nvPr/>
          </p:nvSpPr>
          <p:spPr>
            <a:xfrm>
              <a:off x="123444" y="1005840"/>
              <a:ext cx="9020556" cy="53370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97808" y="2799588"/>
              <a:ext cx="4149470" cy="18543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837432" y="2991611"/>
              <a:ext cx="4041266" cy="154495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29811" y="2831592"/>
              <a:ext cx="4040504" cy="1744980"/>
            </a:xfrm>
            <a:custGeom>
              <a:avLst/>
              <a:gdLst/>
              <a:ahLst/>
              <a:cxnLst/>
              <a:rect l="l" t="t" r="r" b="b"/>
              <a:pathLst>
                <a:path w="4040504" h="1744979">
                  <a:moveTo>
                    <a:pt x="3749293" y="0"/>
                  </a:moveTo>
                  <a:lnTo>
                    <a:pt x="290829" y="0"/>
                  </a:lnTo>
                  <a:lnTo>
                    <a:pt x="243647" y="3805"/>
                  </a:lnTo>
                  <a:lnTo>
                    <a:pt x="198892" y="14823"/>
                  </a:lnTo>
                  <a:lnTo>
                    <a:pt x="157161" y="32455"/>
                  </a:lnTo>
                  <a:lnTo>
                    <a:pt x="119054" y="56103"/>
                  </a:lnTo>
                  <a:lnTo>
                    <a:pt x="85169" y="85169"/>
                  </a:lnTo>
                  <a:lnTo>
                    <a:pt x="56103" y="119054"/>
                  </a:lnTo>
                  <a:lnTo>
                    <a:pt x="32455" y="157161"/>
                  </a:lnTo>
                  <a:lnTo>
                    <a:pt x="14823" y="198892"/>
                  </a:lnTo>
                  <a:lnTo>
                    <a:pt x="3805" y="243647"/>
                  </a:lnTo>
                  <a:lnTo>
                    <a:pt x="0" y="290830"/>
                  </a:lnTo>
                  <a:lnTo>
                    <a:pt x="0" y="1454150"/>
                  </a:lnTo>
                  <a:lnTo>
                    <a:pt x="3805" y="1501332"/>
                  </a:lnTo>
                  <a:lnTo>
                    <a:pt x="14823" y="1546087"/>
                  </a:lnTo>
                  <a:lnTo>
                    <a:pt x="32455" y="1587818"/>
                  </a:lnTo>
                  <a:lnTo>
                    <a:pt x="56103" y="1625925"/>
                  </a:lnTo>
                  <a:lnTo>
                    <a:pt x="85169" y="1659810"/>
                  </a:lnTo>
                  <a:lnTo>
                    <a:pt x="119054" y="1688876"/>
                  </a:lnTo>
                  <a:lnTo>
                    <a:pt x="157161" y="1712524"/>
                  </a:lnTo>
                  <a:lnTo>
                    <a:pt x="198892" y="1730156"/>
                  </a:lnTo>
                  <a:lnTo>
                    <a:pt x="243647" y="1741174"/>
                  </a:lnTo>
                  <a:lnTo>
                    <a:pt x="290829" y="1744980"/>
                  </a:lnTo>
                  <a:lnTo>
                    <a:pt x="3749293" y="1744980"/>
                  </a:lnTo>
                  <a:lnTo>
                    <a:pt x="3796476" y="1741174"/>
                  </a:lnTo>
                  <a:lnTo>
                    <a:pt x="3841231" y="1730156"/>
                  </a:lnTo>
                  <a:lnTo>
                    <a:pt x="3882962" y="1712524"/>
                  </a:lnTo>
                  <a:lnTo>
                    <a:pt x="3921069" y="1688876"/>
                  </a:lnTo>
                  <a:lnTo>
                    <a:pt x="3954954" y="1659810"/>
                  </a:lnTo>
                  <a:lnTo>
                    <a:pt x="3984020" y="1625925"/>
                  </a:lnTo>
                  <a:lnTo>
                    <a:pt x="4007668" y="1587818"/>
                  </a:lnTo>
                  <a:lnTo>
                    <a:pt x="4025300" y="1546087"/>
                  </a:lnTo>
                  <a:lnTo>
                    <a:pt x="4036318" y="1501332"/>
                  </a:lnTo>
                  <a:lnTo>
                    <a:pt x="4040123" y="1454150"/>
                  </a:lnTo>
                  <a:lnTo>
                    <a:pt x="4040123" y="290830"/>
                  </a:lnTo>
                  <a:lnTo>
                    <a:pt x="4036318" y="243647"/>
                  </a:lnTo>
                  <a:lnTo>
                    <a:pt x="4025300" y="198892"/>
                  </a:lnTo>
                  <a:lnTo>
                    <a:pt x="4007668" y="157161"/>
                  </a:lnTo>
                  <a:lnTo>
                    <a:pt x="3984020" y="119054"/>
                  </a:lnTo>
                  <a:lnTo>
                    <a:pt x="3954954" y="85169"/>
                  </a:lnTo>
                  <a:lnTo>
                    <a:pt x="3921069" y="56103"/>
                  </a:lnTo>
                  <a:lnTo>
                    <a:pt x="3882962" y="32455"/>
                  </a:lnTo>
                  <a:lnTo>
                    <a:pt x="3841231" y="14823"/>
                  </a:lnTo>
                  <a:lnTo>
                    <a:pt x="3796476" y="3805"/>
                  </a:lnTo>
                  <a:lnTo>
                    <a:pt x="37492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9811" y="2831592"/>
              <a:ext cx="4040504" cy="1744980"/>
            </a:xfrm>
            <a:custGeom>
              <a:avLst/>
              <a:gdLst/>
              <a:ahLst/>
              <a:cxnLst/>
              <a:rect l="l" t="t" r="r" b="b"/>
              <a:pathLst>
                <a:path w="4040504" h="1744979">
                  <a:moveTo>
                    <a:pt x="0" y="290830"/>
                  </a:moveTo>
                  <a:lnTo>
                    <a:pt x="3805" y="243647"/>
                  </a:lnTo>
                  <a:lnTo>
                    <a:pt x="14823" y="198892"/>
                  </a:lnTo>
                  <a:lnTo>
                    <a:pt x="32455" y="157161"/>
                  </a:lnTo>
                  <a:lnTo>
                    <a:pt x="56103" y="119054"/>
                  </a:lnTo>
                  <a:lnTo>
                    <a:pt x="85169" y="85169"/>
                  </a:lnTo>
                  <a:lnTo>
                    <a:pt x="119054" y="56103"/>
                  </a:lnTo>
                  <a:lnTo>
                    <a:pt x="157161" y="32455"/>
                  </a:lnTo>
                  <a:lnTo>
                    <a:pt x="198892" y="14823"/>
                  </a:lnTo>
                  <a:lnTo>
                    <a:pt x="243647" y="3805"/>
                  </a:lnTo>
                  <a:lnTo>
                    <a:pt x="290829" y="0"/>
                  </a:lnTo>
                  <a:lnTo>
                    <a:pt x="2356739" y="0"/>
                  </a:lnTo>
                  <a:lnTo>
                    <a:pt x="3366769" y="0"/>
                  </a:lnTo>
                  <a:lnTo>
                    <a:pt x="3749293" y="0"/>
                  </a:lnTo>
                  <a:lnTo>
                    <a:pt x="3796476" y="3805"/>
                  </a:lnTo>
                  <a:lnTo>
                    <a:pt x="3841231" y="14823"/>
                  </a:lnTo>
                  <a:lnTo>
                    <a:pt x="3882962" y="32455"/>
                  </a:lnTo>
                  <a:lnTo>
                    <a:pt x="3921069" y="56103"/>
                  </a:lnTo>
                  <a:lnTo>
                    <a:pt x="3954954" y="85169"/>
                  </a:lnTo>
                  <a:lnTo>
                    <a:pt x="3984020" y="119054"/>
                  </a:lnTo>
                  <a:lnTo>
                    <a:pt x="4007668" y="157161"/>
                  </a:lnTo>
                  <a:lnTo>
                    <a:pt x="4025300" y="198892"/>
                  </a:lnTo>
                  <a:lnTo>
                    <a:pt x="4036318" y="243647"/>
                  </a:lnTo>
                  <a:lnTo>
                    <a:pt x="4040123" y="290830"/>
                  </a:lnTo>
                  <a:lnTo>
                    <a:pt x="4040123" y="1017905"/>
                  </a:lnTo>
                  <a:lnTo>
                    <a:pt x="4040123" y="1454150"/>
                  </a:lnTo>
                  <a:lnTo>
                    <a:pt x="4036318" y="1501332"/>
                  </a:lnTo>
                  <a:lnTo>
                    <a:pt x="4025300" y="1546087"/>
                  </a:lnTo>
                  <a:lnTo>
                    <a:pt x="4007668" y="1587818"/>
                  </a:lnTo>
                  <a:lnTo>
                    <a:pt x="3984020" y="1625925"/>
                  </a:lnTo>
                  <a:lnTo>
                    <a:pt x="3954954" y="1659810"/>
                  </a:lnTo>
                  <a:lnTo>
                    <a:pt x="3921069" y="1688876"/>
                  </a:lnTo>
                  <a:lnTo>
                    <a:pt x="3882962" y="1712524"/>
                  </a:lnTo>
                  <a:lnTo>
                    <a:pt x="3841231" y="1730156"/>
                  </a:lnTo>
                  <a:lnTo>
                    <a:pt x="3796476" y="1741174"/>
                  </a:lnTo>
                  <a:lnTo>
                    <a:pt x="3749293" y="1744980"/>
                  </a:lnTo>
                  <a:lnTo>
                    <a:pt x="3366769" y="1744980"/>
                  </a:lnTo>
                  <a:lnTo>
                    <a:pt x="3082416" y="1744980"/>
                  </a:lnTo>
                  <a:lnTo>
                    <a:pt x="2356739" y="1744980"/>
                  </a:lnTo>
                  <a:lnTo>
                    <a:pt x="290829" y="1744980"/>
                  </a:lnTo>
                  <a:lnTo>
                    <a:pt x="243647" y="1741174"/>
                  </a:lnTo>
                  <a:lnTo>
                    <a:pt x="198892" y="1730156"/>
                  </a:lnTo>
                  <a:lnTo>
                    <a:pt x="157161" y="1712524"/>
                  </a:lnTo>
                  <a:lnTo>
                    <a:pt x="119054" y="1688876"/>
                  </a:lnTo>
                  <a:lnTo>
                    <a:pt x="85169" y="1659810"/>
                  </a:lnTo>
                  <a:lnTo>
                    <a:pt x="56103" y="1625925"/>
                  </a:lnTo>
                  <a:lnTo>
                    <a:pt x="32455" y="1587818"/>
                  </a:lnTo>
                  <a:lnTo>
                    <a:pt x="14823" y="1546087"/>
                  </a:lnTo>
                  <a:lnTo>
                    <a:pt x="3805" y="1501332"/>
                  </a:lnTo>
                  <a:lnTo>
                    <a:pt x="0" y="1454150"/>
                  </a:lnTo>
                  <a:lnTo>
                    <a:pt x="0" y="1017905"/>
                  </a:lnTo>
                  <a:lnTo>
                    <a:pt x="0" y="290830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93896" y="3074365"/>
            <a:ext cx="367601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AutoNum type="arabicPeriod"/>
              <a:tabLst>
                <a:tab pos="354965" algn="l"/>
                <a:tab pos="355600" algn="l"/>
              </a:tabLst>
            </a:pP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所有的問題點按【編</a:t>
            </a:r>
            <a:r>
              <a:rPr sz="2000" b="0" spc="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輯</a:t>
            </a:r>
            <a:r>
              <a:rPr sz="2000" b="0" spc="-1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】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圖示</a:t>
            </a:r>
            <a:endParaRPr sz="2000">
              <a:latin typeface="Noto Sans CJK JP Medium"/>
              <a:cs typeface="Noto Sans CJK JP Medium"/>
            </a:endParaRPr>
          </a:p>
          <a:p>
            <a:pPr marL="355600">
              <a:lnSpc>
                <a:spcPct val="100000"/>
              </a:lnSpc>
            </a:pP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即可進行回覆。</a:t>
            </a:r>
            <a:endParaRPr sz="2000">
              <a:latin typeface="Noto Sans CJK JP Medium"/>
              <a:cs typeface="Noto Sans CJK JP Medium"/>
            </a:endParaRPr>
          </a:p>
          <a:p>
            <a:pPr marL="355600" marR="5715" indent="-342900">
              <a:lnSpc>
                <a:spcPct val="100000"/>
              </a:lnSpc>
              <a:buFont typeface="Arial"/>
              <a:buAutoNum type="arabicPeriod" startAt="2"/>
              <a:tabLst>
                <a:tab pos="354965" algn="l"/>
                <a:tab pos="355600" algn="l"/>
              </a:tabLst>
            </a:pP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針對已回覆的問題也可</a:t>
            </a:r>
            <a:r>
              <a:rPr sz="2000" b="0" spc="-1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進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行回 覆編輯及刪除。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7</a:t>
            </a:r>
            <a:endParaRPr spc="-5" dirty="0"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85038" y="278714"/>
            <a:ext cx="8199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優採公告專區管</a:t>
            </a:r>
            <a:r>
              <a:rPr spc="-5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10" dirty="0"/>
              <a:t>優採公告專區問</a:t>
            </a:r>
            <a:r>
              <a:rPr dirty="0"/>
              <a:t>答</a:t>
            </a:r>
            <a:r>
              <a:rPr spc="-10" dirty="0"/>
              <a:t>與決</a:t>
            </a:r>
            <a:r>
              <a:rPr spc="10" dirty="0"/>
              <a:t>標</a:t>
            </a:r>
            <a:r>
              <a:rPr b="1" spc="-5" dirty="0">
                <a:latin typeface="Arial"/>
                <a:cs typeface="Arial"/>
              </a:rPr>
              <a:t>(</a:t>
            </a:r>
            <a:r>
              <a:rPr spc="-5" dirty="0"/>
              <a:t>問與</a:t>
            </a:r>
            <a:r>
              <a:rPr dirty="0"/>
              <a:t>答</a:t>
            </a:r>
            <a:r>
              <a:rPr b="1" spc="-5" dirty="0">
                <a:latin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6976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2503" y="1217675"/>
            <a:ext cx="8825484" cy="4119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優採公告專區管</a:t>
            </a:r>
            <a:r>
              <a:rPr spc="-20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優採公告專區問</a:t>
            </a:r>
            <a:r>
              <a:rPr dirty="0"/>
              <a:t>答</a:t>
            </a:r>
            <a:r>
              <a:rPr spc="-5" dirty="0"/>
              <a:t>與決</a:t>
            </a:r>
            <a:r>
              <a:rPr spc="15" dirty="0"/>
              <a:t>標</a:t>
            </a:r>
            <a:r>
              <a:rPr b="1" spc="-5" dirty="0">
                <a:latin typeface="Arial"/>
                <a:cs typeface="Arial"/>
              </a:rPr>
              <a:t>(</a:t>
            </a:r>
            <a:r>
              <a:rPr spc="-5" dirty="0"/>
              <a:t>決</a:t>
            </a:r>
            <a:r>
              <a:rPr dirty="0"/>
              <a:t>標</a:t>
            </a:r>
            <a:r>
              <a:rPr spc="-5" dirty="0"/>
              <a:t>作</a:t>
            </a:r>
            <a:r>
              <a:rPr dirty="0"/>
              <a:t>業</a:t>
            </a:r>
            <a:r>
              <a:rPr b="1" dirty="0">
                <a:latin typeface="Arial"/>
                <a:cs typeface="Arial"/>
              </a:rPr>
              <a:t>-1)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43840" y="5305069"/>
            <a:ext cx="3709035" cy="1357630"/>
            <a:chOff x="243840" y="5305069"/>
            <a:chExt cx="3709035" cy="1357630"/>
          </a:xfrm>
        </p:grpSpPr>
        <p:sp>
          <p:nvSpPr>
            <p:cNvPr id="5" name="object 5"/>
            <p:cNvSpPr/>
            <p:nvPr/>
          </p:nvSpPr>
          <p:spPr>
            <a:xfrm>
              <a:off x="243840" y="5305069"/>
              <a:ext cx="3503295" cy="1357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8412" y="5402579"/>
              <a:ext cx="3704463" cy="124020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5844" y="5337047"/>
              <a:ext cx="3394075" cy="1248410"/>
            </a:xfrm>
            <a:custGeom>
              <a:avLst/>
              <a:gdLst/>
              <a:ahLst/>
              <a:cxnLst/>
              <a:rect l="l" t="t" r="r" b="b"/>
              <a:pathLst>
                <a:path w="3394075" h="1248409">
                  <a:moveTo>
                    <a:pt x="3185922" y="0"/>
                  </a:moveTo>
                  <a:lnTo>
                    <a:pt x="208026" y="0"/>
                  </a:lnTo>
                  <a:lnTo>
                    <a:pt x="160329" y="5491"/>
                  </a:lnTo>
                  <a:lnTo>
                    <a:pt x="116543" y="21136"/>
                  </a:lnTo>
                  <a:lnTo>
                    <a:pt x="77918" y="45686"/>
                  </a:lnTo>
                  <a:lnTo>
                    <a:pt x="45702" y="77897"/>
                  </a:lnTo>
                  <a:lnTo>
                    <a:pt x="21144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0" y="1040129"/>
                  </a:lnTo>
                  <a:lnTo>
                    <a:pt x="5494" y="1087826"/>
                  </a:lnTo>
                  <a:lnTo>
                    <a:pt x="21144" y="1131612"/>
                  </a:lnTo>
                  <a:lnTo>
                    <a:pt x="45702" y="1170237"/>
                  </a:lnTo>
                  <a:lnTo>
                    <a:pt x="77918" y="1202453"/>
                  </a:lnTo>
                  <a:lnTo>
                    <a:pt x="116543" y="1227011"/>
                  </a:lnTo>
                  <a:lnTo>
                    <a:pt x="160329" y="1242661"/>
                  </a:lnTo>
                  <a:lnTo>
                    <a:pt x="208026" y="1248155"/>
                  </a:lnTo>
                  <a:lnTo>
                    <a:pt x="3185922" y="1248155"/>
                  </a:lnTo>
                  <a:lnTo>
                    <a:pt x="3233634" y="1242661"/>
                  </a:lnTo>
                  <a:lnTo>
                    <a:pt x="3277426" y="1227011"/>
                  </a:lnTo>
                  <a:lnTo>
                    <a:pt x="3316050" y="1202453"/>
                  </a:lnTo>
                  <a:lnTo>
                    <a:pt x="3348261" y="1170237"/>
                  </a:lnTo>
                  <a:lnTo>
                    <a:pt x="3372811" y="1131612"/>
                  </a:lnTo>
                  <a:lnTo>
                    <a:pt x="3388456" y="1087826"/>
                  </a:lnTo>
                  <a:lnTo>
                    <a:pt x="3393948" y="1040129"/>
                  </a:lnTo>
                  <a:lnTo>
                    <a:pt x="3393948" y="208025"/>
                  </a:lnTo>
                  <a:lnTo>
                    <a:pt x="3388456" y="160313"/>
                  </a:lnTo>
                  <a:lnTo>
                    <a:pt x="3372811" y="116521"/>
                  </a:lnTo>
                  <a:lnTo>
                    <a:pt x="3348261" y="77897"/>
                  </a:lnTo>
                  <a:lnTo>
                    <a:pt x="3316050" y="45686"/>
                  </a:lnTo>
                  <a:lnTo>
                    <a:pt x="3277426" y="21136"/>
                  </a:lnTo>
                  <a:lnTo>
                    <a:pt x="3233634" y="5491"/>
                  </a:lnTo>
                  <a:lnTo>
                    <a:pt x="3185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844" y="5337047"/>
              <a:ext cx="3394075" cy="1248410"/>
            </a:xfrm>
            <a:custGeom>
              <a:avLst/>
              <a:gdLst/>
              <a:ahLst/>
              <a:cxnLst/>
              <a:rect l="l" t="t" r="r" b="b"/>
              <a:pathLst>
                <a:path w="3394075" h="1248409">
                  <a:moveTo>
                    <a:pt x="0" y="208025"/>
                  </a:moveTo>
                  <a:lnTo>
                    <a:pt x="5494" y="160313"/>
                  </a:lnTo>
                  <a:lnTo>
                    <a:pt x="21144" y="116521"/>
                  </a:lnTo>
                  <a:lnTo>
                    <a:pt x="45702" y="77897"/>
                  </a:lnTo>
                  <a:lnTo>
                    <a:pt x="77918" y="45686"/>
                  </a:lnTo>
                  <a:lnTo>
                    <a:pt x="116543" y="21136"/>
                  </a:lnTo>
                  <a:lnTo>
                    <a:pt x="160329" y="5491"/>
                  </a:lnTo>
                  <a:lnTo>
                    <a:pt x="208026" y="0"/>
                  </a:lnTo>
                  <a:lnTo>
                    <a:pt x="565658" y="0"/>
                  </a:lnTo>
                  <a:lnTo>
                    <a:pt x="1595755" y="0"/>
                  </a:lnTo>
                  <a:lnTo>
                    <a:pt x="1414145" y="0"/>
                  </a:lnTo>
                  <a:lnTo>
                    <a:pt x="3185922" y="0"/>
                  </a:lnTo>
                  <a:lnTo>
                    <a:pt x="3233634" y="5491"/>
                  </a:lnTo>
                  <a:lnTo>
                    <a:pt x="3277426" y="21136"/>
                  </a:lnTo>
                  <a:lnTo>
                    <a:pt x="3316050" y="45686"/>
                  </a:lnTo>
                  <a:lnTo>
                    <a:pt x="3348261" y="77897"/>
                  </a:lnTo>
                  <a:lnTo>
                    <a:pt x="3372811" y="116521"/>
                  </a:lnTo>
                  <a:lnTo>
                    <a:pt x="3388456" y="160313"/>
                  </a:lnTo>
                  <a:lnTo>
                    <a:pt x="3393948" y="208025"/>
                  </a:lnTo>
                  <a:lnTo>
                    <a:pt x="3393948" y="520064"/>
                  </a:lnTo>
                  <a:lnTo>
                    <a:pt x="3393948" y="1040129"/>
                  </a:lnTo>
                  <a:lnTo>
                    <a:pt x="3388456" y="1087826"/>
                  </a:lnTo>
                  <a:lnTo>
                    <a:pt x="3372811" y="1131612"/>
                  </a:lnTo>
                  <a:lnTo>
                    <a:pt x="3348261" y="1170237"/>
                  </a:lnTo>
                  <a:lnTo>
                    <a:pt x="3316050" y="1202453"/>
                  </a:lnTo>
                  <a:lnTo>
                    <a:pt x="3277426" y="1227011"/>
                  </a:lnTo>
                  <a:lnTo>
                    <a:pt x="3233634" y="1242661"/>
                  </a:lnTo>
                  <a:lnTo>
                    <a:pt x="3185922" y="1248155"/>
                  </a:lnTo>
                  <a:lnTo>
                    <a:pt x="1414145" y="1248155"/>
                  </a:lnTo>
                  <a:lnTo>
                    <a:pt x="565658" y="1248155"/>
                  </a:lnTo>
                  <a:lnTo>
                    <a:pt x="208026" y="1248155"/>
                  </a:lnTo>
                  <a:lnTo>
                    <a:pt x="160329" y="1242661"/>
                  </a:lnTo>
                  <a:lnTo>
                    <a:pt x="116543" y="1227011"/>
                  </a:lnTo>
                  <a:lnTo>
                    <a:pt x="77918" y="1202453"/>
                  </a:lnTo>
                  <a:lnTo>
                    <a:pt x="45702" y="1170237"/>
                  </a:lnTo>
                  <a:lnTo>
                    <a:pt x="21144" y="1131612"/>
                  </a:lnTo>
                  <a:lnTo>
                    <a:pt x="5494" y="1087826"/>
                  </a:lnTo>
                  <a:lnTo>
                    <a:pt x="0" y="1040129"/>
                  </a:lnTo>
                  <a:lnTo>
                    <a:pt x="0" y="520064"/>
                  </a:lnTo>
                  <a:lnTo>
                    <a:pt x="0" y="208025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4934" y="5485587"/>
            <a:ext cx="33280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廠商類型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優採廠商</a:t>
            </a:r>
            <a:endParaRPr sz="2000">
              <a:latin typeface="Noto Sans CJK JP Medium"/>
              <a:cs typeface="Noto Sans CJK JP Medium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「得標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廠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商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」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及「決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標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金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額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」 為必填。</a:t>
            </a:r>
            <a:endParaRPr sz="2000">
              <a:latin typeface="UKIJ CJK"/>
              <a:cs typeface="UKIJ CJ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12791" y="5143449"/>
            <a:ext cx="3463925" cy="1445895"/>
            <a:chOff x="4812791" y="5143449"/>
            <a:chExt cx="3463925" cy="1445895"/>
          </a:xfrm>
        </p:grpSpPr>
        <p:sp>
          <p:nvSpPr>
            <p:cNvPr id="11" name="object 11"/>
            <p:cNvSpPr/>
            <p:nvPr/>
          </p:nvSpPr>
          <p:spPr>
            <a:xfrm>
              <a:off x="4812791" y="5143449"/>
              <a:ext cx="3463671" cy="14458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93307" y="5530583"/>
              <a:ext cx="2165222" cy="101163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83022" y="5194427"/>
              <a:ext cx="3316604" cy="1317625"/>
            </a:xfrm>
            <a:custGeom>
              <a:avLst/>
              <a:gdLst/>
              <a:ahLst/>
              <a:cxnLst/>
              <a:rect l="l" t="t" r="r" b="b"/>
              <a:pathLst>
                <a:path w="3316604" h="1317625">
                  <a:moveTo>
                    <a:pt x="0" y="0"/>
                  </a:moveTo>
                  <a:lnTo>
                    <a:pt x="1016380" y="701548"/>
                  </a:lnTo>
                  <a:lnTo>
                    <a:pt x="1016380" y="1141603"/>
                  </a:lnTo>
                  <a:lnTo>
                    <a:pt x="1022672" y="1188398"/>
                  </a:lnTo>
                  <a:lnTo>
                    <a:pt x="1040426" y="1230446"/>
                  </a:lnTo>
                  <a:lnTo>
                    <a:pt x="1067958" y="1266070"/>
                  </a:lnTo>
                  <a:lnTo>
                    <a:pt x="1103587" y="1293593"/>
                  </a:lnTo>
                  <a:lnTo>
                    <a:pt x="1145629" y="1311337"/>
                  </a:lnTo>
                  <a:lnTo>
                    <a:pt x="1192402" y="1317625"/>
                  </a:lnTo>
                  <a:lnTo>
                    <a:pt x="3140075" y="1317625"/>
                  </a:lnTo>
                  <a:lnTo>
                    <a:pt x="3186848" y="1311337"/>
                  </a:lnTo>
                  <a:lnTo>
                    <a:pt x="3228890" y="1293593"/>
                  </a:lnTo>
                  <a:lnTo>
                    <a:pt x="3264519" y="1266070"/>
                  </a:lnTo>
                  <a:lnTo>
                    <a:pt x="3292051" y="1230446"/>
                  </a:lnTo>
                  <a:lnTo>
                    <a:pt x="3309805" y="1188398"/>
                  </a:lnTo>
                  <a:lnTo>
                    <a:pt x="3316097" y="1141603"/>
                  </a:lnTo>
                  <a:lnTo>
                    <a:pt x="3316097" y="437515"/>
                  </a:lnTo>
                  <a:lnTo>
                    <a:pt x="1016380" y="437515"/>
                  </a:lnTo>
                  <a:lnTo>
                    <a:pt x="0" y="0"/>
                  </a:lnTo>
                  <a:close/>
                </a:path>
                <a:path w="3316604" h="1317625">
                  <a:moveTo>
                    <a:pt x="3140075" y="261493"/>
                  </a:moveTo>
                  <a:lnTo>
                    <a:pt x="1192402" y="261493"/>
                  </a:lnTo>
                  <a:lnTo>
                    <a:pt x="1145629" y="267784"/>
                  </a:lnTo>
                  <a:lnTo>
                    <a:pt x="1103587" y="285538"/>
                  </a:lnTo>
                  <a:lnTo>
                    <a:pt x="1067958" y="313070"/>
                  </a:lnTo>
                  <a:lnTo>
                    <a:pt x="1040426" y="348699"/>
                  </a:lnTo>
                  <a:lnTo>
                    <a:pt x="1022672" y="390741"/>
                  </a:lnTo>
                  <a:lnTo>
                    <a:pt x="1016380" y="437515"/>
                  </a:lnTo>
                  <a:lnTo>
                    <a:pt x="3316097" y="437515"/>
                  </a:lnTo>
                  <a:lnTo>
                    <a:pt x="3309805" y="390741"/>
                  </a:lnTo>
                  <a:lnTo>
                    <a:pt x="3292051" y="348699"/>
                  </a:lnTo>
                  <a:lnTo>
                    <a:pt x="3264519" y="313070"/>
                  </a:lnTo>
                  <a:lnTo>
                    <a:pt x="3228890" y="285538"/>
                  </a:lnTo>
                  <a:lnTo>
                    <a:pt x="3186848" y="267784"/>
                  </a:lnTo>
                  <a:lnTo>
                    <a:pt x="3140075" y="2614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83022" y="5194427"/>
              <a:ext cx="3316604" cy="1317625"/>
            </a:xfrm>
            <a:custGeom>
              <a:avLst/>
              <a:gdLst/>
              <a:ahLst/>
              <a:cxnLst/>
              <a:rect l="l" t="t" r="r" b="b"/>
              <a:pathLst>
                <a:path w="3316604" h="1317625">
                  <a:moveTo>
                    <a:pt x="1016380" y="437515"/>
                  </a:moveTo>
                  <a:lnTo>
                    <a:pt x="1022672" y="390741"/>
                  </a:lnTo>
                  <a:lnTo>
                    <a:pt x="1040426" y="348699"/>
                  </a:lnTo>
                  <a:lnTo>
                    <a:pt x="1067958" y="313070"/>
                  </a:lnTo>
                  <a:lnTo>
                    <a:pt x="1103587" y="285538"/>
                  </a:lnTo>
                  <a:lnTo>
                    <a:pt x="1145629" y="267784"/>
                  </a:lnTo>
                  <a:lnTo>
                    <a:pt x="1192402" y="261493"/>
                  </a:lnTo>
                  <a:lnTo>
                    <a:pt x="1399666" y="261493"/>
                  </a:lnTo>
                  <a:lnTo>
                    <a:pt x="1974596" y="261493"/>
                  </a:lnTo>
                  <a:lnTo>
                    <a:pt x="3140075" y="261493"/>
                  </a:lnTo>
                  <a:lnTo>
                    <a:pt x="3186848" y="267784"/>
                  </a:lnTo>
                  <a:lnTo>
                    <a:pt x="3228890" y="285538"/>
                  </a:lnTo>
                  <a:lnTo>
                    <a:pt x="3264519" y="313070"/>
                  </a:lnTo>
                  <a:lnTo>
                    <a:pt x="3292051" y="348699"/>
                  </a:lnTo>
                  <a:lnTo>
                    <a:pt x="3309805" y="390741"/>
                  </a:lnTo>
                  <a:lnTo>
                    <a:pt x="3316097" y="437515"/>
                  </a:lnTo>
                  <a:lnTo>
                    <a:pt x="3316097" y="701548"/>
                  </a:lnTo>
                  <a:lnTo>
                    <a:pt x="3316097" y="1141603"/>
                  </a:lnTo>
                  <a:lnTo>
                    <a:pt x="3309805" y="1188398"/>
                  </a:lnTo>
                  <a:lnTo>
                    <a:pt x="3292051" y="1230446"/>
                  </a:lnTo>
                  <a:lnTo>
                    <a:pt x="3264519" y="1266070"/>
                  </a:lnTo>
                  <a:lnTo>
                    <a:pt x="3228890" y="1293593"/>
                  </a:lnTo>
                  <a:lnTo>
                    <a:pt x="3186848" y="1311337"/>
                  </a:lnTo>
                  <a:lnTo>
                    <a:pt x="3140075" y="1317625"/>
                  </a:lnTo>
                  <a:lnTo>
                    <a:pt x="1974596" y="1317625"/>
                  </a:lnTo>
                  <a:lnTo>
                    <a:pt x="1399666" y="1317625"/>
                  </a:lnTo>
                  <a:lnTo>
                    <a:pt x="1192402" y="1317625"/>
                  </a:lnTo>
                  <a:lnTo>
                    <a:pt x="1145629" y="1311337"/>
                  </a:lnTo>
                  <a:lnTo>
                    <a:pt x="1103587" y="1293593"/>
                  </a:lnTo>
                  <a:lnTo>
                    <a:pt x="1067958" y="1266070"/>
                  </a:lnTo>
                  <a:lnTo>
                    <a:pt x="1040426" y="1230446"/>
                  </a:lnTo>
                  <a:lnTo>
                    <a:pt x="1022672" y="1188398"/>
                  </a:lnTo>
                  <a:lnTo>
                    <a:pt x="1016380" y="1141603"/>
                  </a:lnTo>
                  <a:lnTo>
                    <a:pt x="1016380" y="701548"/>
                  </a:lnTo>
                  <a:lnTo>
                    <a:pt x="0" y="0"/>
                  </a:lnTo>
                  <a:lnTo>
                    <a:pt x="1016380" y="437515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030595" y="5600496"/>
            <a:ext cx="18497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0" spc="-1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決標資料填寫完成， </a:t>
            </a:r>
            <a:r>
              <a:rPr sz="16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點按【送出】，完成 決標作業。</a:t>
            </a:r>
            <a:endParaRPr sz="1600">
              <a:latin typeface="Noto Sans CJK JP Medium"/>
              <a:cs typeface="Noto Sans CJK JP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90500" y="3127248"/>
            <a:ext cx="1651635" cy="1357630"/>
            <a:chOff x="190500" y="3127248"/>
            <a:chExt cx="1651635" cy="1357630"/>
          </a:xfrm>
        </p:grpSpPr>
        <p:sp>
          <p:nvSpPr>
            <p:cNvPr id="17" name="object 17"/>
            <p:cNvSpPr/>
            <p:nvPr/>
          </p:nvSpPr>
          <p:spPr>
            <a:xfrm>
              <a:off x="190500" y="3127248"/>
              <a:ext cx="1651635" cy="135750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25551" y="3208083"/>
              <a:ext cx="1560194" cy="12553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22503" y="3159252"/>
              <a:ext cx="1536700" cy="1248410"/>
            </a:xfrm>
            <a:custGeom>
              <a:avLst/>
              <a:gdLst/>
              <a:ahLst/>
              <a:cxnLst/>
              <a:rect l="l" t="t" r="r" b="b"/>
              <a:pathLst>
                <a:path w="1536700" h="1248410">
                  <a:moveTo>
                    <a:pt x="1143762" y="0"/>
                  </a:moveTo>
                  <a:lnTo>
                    <a:pt x="208026" y="0"/>
                  </a:lnTo>
                  <a:lnTo>
                    <a:pt x="160329" y="5491"/>
                  </a:lnTo>
                  <a:lnTo>
                    <a:pt x="116543" y="21136"/>
                  </a:lnTo>
                  <a:lnTo>
                    <a:pt x="77918" y="45686"/>
                  </a:lnTo>
                  <a:lnTo>
                    <a:pt x="45702" y="77897"/>
                  </a:lnTo>
                  <a:lnTo>
                    <a:pt x="21144" y="116521"/>
                  </a:lnTo>
                  <a:lnTo>
                    <a:pt x="5494" y="160313"/>
                  </a:lnTo>
                  <a:lnTo>
                    <a:pt x="0" y="208025"/>
                  </a:lnTo>
                  <a:lnTo>
                    <a:pt x="0" y="1040130"/>
                  </a:lnTo>
                  <a:lnTo>
                    <a:pt x="5494" y="1087842"/>
                  </a:lnTo>
                  <a:lnTo>
                    <a:pt x="21144" y="1131634"/>
                  </a:lnTo>
                  <a:lnTo>
                    <a:pt x="45702" y="1170258"/>
                  </a:lnTo>
                  <a:lnTo>
                    <a:pt x="77918" y="1202469"/>
                  </a:lnTo>
                  <a:lnTo>
                    <a:pt x="116543" y="1227019"/>
                  </a:lnTo>
                  <a:lnTo>
                    <a:pt x="160329" y="1242664"/>
                  </a:lnTo>
                  <a:lnTo>
                    <a:pt x="208026" y="1248156"/>
                  </a:lnTo>
                  <a:lnTo>
                    <a:pt x="1143762" y="1248156"/>
                  </a:lnTo>
                  <a:lnTo>
                    <a:pt x="1191474" y="1242664"/>
                  </a:lnTo>
                  <a:lnTo>
                    <a:pt x="1235266" y="1227019"/>
                  </a:lnTo>
                  <a:lnTo>
                    <a:pt x="1273890" y="1202469"/>
                  </a:lnTo>
                  <a:lnTo>
                    <a:pt x="1306101" y="1170258"/>
                  </a:lnTo>
                  <a:lnTo>
                    <a:pt x="1330651" y="1131634"/>
                  </a:lnTo>
                  <a:lnTo>
                    <a:pt x="1346296" y="1087842"/>
                  </a:lnTo>
                  <a:lnTo>
                    <a:pt x="1351788" y="1040130"/>
                  </a:lnTo>
                  <a:lnTo>
                    <a:pt x="1351788" y="520065"/>
                  </a:lnTo>
                  <a:lnTo>
                    <a:pt x="1501037" y="208025"/>
                  </a:lnTo>
                  <a:lnTo>
                    <a:pt x="1351788" y="208025"/>
                  </a:lnTo>
                  <a:lnTo>
                    <a:pt x="1346296" y="160313"/>
                  </a:lnTo>
                  <a:lnTo>
                    <a:pt x="1330651" y="116521"/>
                  </a:lnTo>
                  <a:lnTo>
                    <a:pt x="1306101" y="77897"/>
                  </a:lnTo>
                  <a:lnTo>
                    <a:pt x="1273890" y="45686"/>
                  </a:lnTo>
                  <a:lnTo>
                    <a:pt x="1235266" y="21136"/>
                  </a:lnTo>
                  <a:lnTo>
                    <a:pt x="1191474" y="5491"/>
                  </a:lnTo>
                  <a:lnTo>
                    <a:pt x="1143762" y="0"/>
                  </a:lnTo>
                  <a:close/>
                </a:path>
                <a:path w="1536700" h="1248410">
                  <a:moveTo>
                    <a:pt x="1536573" y="133731"/>
                  </a:moveTo>
                  <a:lnTo>
                    <a:pt x="1351788" y="208025"/>
                  </a:lnTo>
                  <a:lnTo>
                    <a:pt x="1501037" y="208025"/>
                  </a:lnTo>
                  <a:lnTo>
                    <a:pt x="1536573" y="1337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2503" y="3159252"/>
              <a:ext cx="1536700" cy="1248410"/>
            </a:xfrm>
            <a:custGeom>
              <a:avLst/>
              <a:gdLst/>
              <a:ahLst/>
              <a:cxnLst/>
              <a:rect l="l" t="t" r="r" b="b"/>
              <a:pathLst>
                <a:path w="1536700" h="1248410">
                  <a:moveTo>
                    <a:pt x="0" y="208025"/>
                  </a:moveTo>
                  <a:lnTo>
                    <a:pt x="5494" y="160313"/>
                  </a:lnTo>
                  <a:lnTo>
                    <a:pt x="21144" y="116521"/>
                  </a:lnTo>
                  <a:lnTo>
                    <a:pt x="45702" y="77897"/>
                  </a:lnTo>
                  <a:lnTo>
                    <a:pt x="77918" y="45686"/>
                  </a:lnTo>
                  <a:lnTo>
                    <a:pt x="116543" y="21136"/>
                  </a:lnTo>
                  <a:lnTo>
                    <a:pt x="160329" y="5491"/>
                  </a:lnTo>
                  <a:lnTo>
                    <a:pt x="208026" y="0"/>
                  </a:lnTo>
                  <a:lnTo>
                    <a:pt x="788543" y="0"/>
                  </a:lnTo>
                  <a:lnTo>
                    <a:pt x="1126490" y="0"/>
                  </a:lnTo>
                  <a:lnTo>
                    <a:pt x="1143762" y="0"/>
                  </a:lnTo>
                  <a:lnTo>
                    <a:pt x="1191474" y="5491"/>
                  </a:lnTo>
                  <a:lnTo>
                    <a:pt x="1235266" y="21136"/>
                  </a:lnTo>
                  <a:lnTo>
                    <a:pt x="1273890" y="45686"/>
                  </a:lnTo>
                  <a:lnTo>
                    <a:pt x="1306101" y="77897"/>
                  </a:lnTo>
                  <a:lnTo>
                    <a:pt x="1330651" y="116521"/>
                  </a:lnTo>
                  <a:lnTo>
                    <a:pt x="1346296" y="160313"/>
                  </a:lnTo>
                  <a:lnTo>
                    <a:pt x="1351788" y="208025"/>
                  </a:lnTo>
                  <a:lnTo>
                    <a:pt x="1536573" y="133731"/>
                  </a:lnTo>
                  <a:lnTo>
                    <a:pt x="1351788" y="520065"/>
                  </a:lnTo>
                  <a:lnTo>
                    <a:pt x="1351788" y="1040130"/>
                  </a:lnTo>
                  <a:lnTo>
                    <a:pt x="1346296" y="1087842"/>
                  </a:lnTo>
                  <a:lnTo>
                    <a:pt x="1330651" y="1131634"/>
                  </a:lnTo>
                  <a:lnTo>
                    <a:pt x="1306101" y="1170258"/>
                  </a:lnTo>
                  <a:lnTo>
                    <a:pt x="1273890" y="1202469"/>
                  </a:lnTo>
                  <a:lnTo>
                    <a:pt x="1235266" y="1227019"/>
                  </a:lnTo>
                  <a:lnTo>
                    <a:pt x="1191474" y="1242664"/>
                  </a:lnTo>
                  <a:lnTo>
                    <a:pt x="1143762" y="1248156"/>
                  </a:lnTo>
                  <a:lnTo>
                    <a:pt x="1126490" y="1248156"/>
                  </a:lnTo>
                  <a:lnTo>
                    <a:pt x="788543" y="1248156"/>
                  </a:lnTo>
                  <a:lnTo>
                    <a:pt x="208026" y="1248156"/>
                  </a:lnTo>
                  <a:lnTo>
                    <a:pt x="160329" y="1242664"/>
                  </a:lnTo>
                  <a:lnTo>
                    <a:pt x="116543" y="1227019"/>
                  </a:lnTo>
                  <a:lnTo>
                    <a:pt x="77918" y="1202469"/>
                  </a:lnTo>
                  <a:lnTo>
                    <a:pt x="45702" y="1170258"/>
                  </a:lnTo>
                  <a:lnTo>
                    <a:pt x="21144" y="1131634"/>
                  </a:lnTo>
                  <a:lnTo>
                    <a:pt x="5494" y="1087842"/>
                  </a:lnTo>
                  <a:lnTo>
                    <a:pt x="0" y="1040130"/>
                  </a:lnTo>
                  <a:lnTo>
                    <a:pt x="0" y="520065"/>
                  </a:lnTo>
                  <a:lnTo>
                    <a:pt x="0" y="208025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61594" y="3277870"/>
            <a:ext cx="124333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依不同之廠 商類型，要 輸入之決標 資料也</a:t>
            </a:r>
            <a:r>
              <a:rPr sz="1600" b="0" spc="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不</a:t>
            </a:r>
            <a:r>
              <a:rPr sz="16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同。</a:t>
            </a:r>
            <a:endParaRPr sz="1600">
              <a:latin typeface="Noto Sans CJK JP Medium"/>
              <a:cs typeface="Noto Sans CJK JP Medium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22982" y="2937510"/>
            <a:ext cx="780415" cy="222885"/>
          </a:xfrm>
          <a:custGeom>
            <a:avLst/>
            <a:gdLst/>
            <a:ahLst/>
            <a:cxnLst/>
            <a:rect l="l" t="t" r="r" b="b"/>
            <a:pathLst>
              <a:path w="780414" h="222885">
                <a:moveTo>
                  <a:pt x="0" y="222503"/>
                </a:moveTo>
                <a:lnTo>
                  <a:pt x="780288" y="222503"/>
                </a:lnTo>
                <a:lnTo>
                  <a:pt x="780288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/>
              <a:t>8</a:t>
            </a:r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40921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優採公告專區管</a:t>
            </a:r>
            <a:r>
              <a:rPr spc="-20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優採公告專區問</a:t>
            </a:r>
            <a:r>
              <a:rPr dirty="0"/>
              <a:t>答</a:t>
            </a:r>
            <a:r>
              <a:rPr spc="-5" dirty="0"/>
              <a:t>與決</a:t>
            </a:r>
            <a:r>
              <a:rPr spc="15" dirty="0"/>
              <a:t>標</a:t>
            </a:r>
            <a:r>
              <a:rPr b="1" spc="-5" dirty="0">
                <a:latin typeface="Arial"/>
                <a:cs typeface="Arial"/>
              </a:rPr>
              <a:t>(</a:t>
            </a:r>
            <a:r>
              <a:rPr spc="-5" dirty="0"/>
              <a:t>決</a:t>
            </a:r>
            <a:r>
              <a:rPr dirty="0"/>
              <a:t>標</a:t>
            </a:r>
            <a:r>
              <a:rPr spc="-5" dirty="0"/>
              <a:t>作</a:t>
            </a:r>
            <a:r>
              <a:rPr dirty="0"/>
              <a:t>業</a:t>
            </a:r>
            <a:r>
              <a:rPr b="1" dirty="0">
                <a:latin typeface="Arial"/>
                <a:cs typeface="Arial"/>
              </a:rPr>
              <a:t>-2)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2315" y="1280160"/>
            <a:ext cx="8659368" cy="4903875"/>
            <a:chOff x="242315" y="1280160"/>
            <a:chExt cx="8659368" cy="4903875"/>
          </a:xfrm>
        </p:grpSpPr>
        <p:sp>
          <p:nvSpPr>
            <p:cNvPr id="4" name="object 4"/>
            <p:cNvSpPr/>
            <p:nvPr/>
          </p:nvSpPr>
          <p:spPr>
            <a:xfrm>
              <a:off x="242315" y="1280160"/>
              <a:ext cx="8659368" cy="408432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438911" y="5035295"/>
              <a:ext cx="4343019" cy="11487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4339" y="5180075"/>
              <a:ext cx="4216527" cy="9354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0915" y="5067300"/>
              <a:ext cx="4234180" cy="1039494"/>
            </a:xfrm>
            <a:custGeom>
              <a:avLst/>
              <a:gdLst/>
              <a:ahLst/>
              <a:cxnLst/>
              <a:rect l="l" t="t" r="r" b="b"/>
              <a:pathLst>
                <a:path w="4234180" h="1039495">
                  <a:moveTo>
                    <a:pt x="4060444" y="0"/>
                  </a:moveTo>
                  <a:lnTo>
                    <a:pt x="173228" y="0"/>
                  </a:lnTo>
                  <a:lnTo>
                    <a:pt x="127177" y="6190"/>
                  </a:lnTo>
                  <a:lnTo>
                    <a:pt x="85797" y="23659"/>
                  </a:lnTo>
                  <a:lnTo>
                    <a:pt x="50738" y="50752"/>
                  </a:lnTo>
                  <a:lnTo>
                    <a:pt x="23651" y="85814"/>
                  </a:lnTo>
                  <a:lnTo>
                    <a:pt x="6188" y="127191"/>
                  </a:lnTo>
                  <a:lnTo>
                    <a:pt x="0" y="173228"/>
                  </a:lnTo>
                  <a:lnTo>
                    <a:pt x="0" y="866140"/>
                  </a:lnTo>
                  <a:lnTo>
                    <a:pt x="6188" y="912190"/>
                  </a:lnTo>
                  <a:lnTo>
                    <a:pt x="23651" y="953570"/>
                  </a:lnTo>
                  <a:lnTo>
                    <a:pt x="50738" y="988629"/>
                  </a:lnTo>
                  <a:lnTo>
                    <a:pt x="85797" y="1015716"/>
                  </a:lnTo>
                  <a:lnTo>
                    <a:pt x="127177" y="1033179"/>
                  </a:lnTo>
                  <a:lnTo>
                    <a:pt x="173228" y="1039368"/>
                  </a:lnTo>
                  <a:lnTo>
                    <a:pt x="4060444" y="1039368"/>
                  </a:lnTo>
                  <a:lnTo>
                    <a:pt x="4106480" y="1033179"/>
                  </a:lnTo>
                  <a:lnTo>
                    <a:pt x="4147857" y="1015716"/>
                  </a:lnTo>
                  <a:lnTo>
                    <a:pt x="4182919" y="988629"/>
                  </a:lnTo>
                  <a:lnTo>
                    <a:pt x="4210012" y="953570"/>
                  </a:lnTo>
                  <a:lnTo>
                    <a:pt x="4227481" y="912190"/>
                  </a:lnTo>
                  <a:lnTo>
                    <a:pt x="4233672" y="866140"/>
                  </a:lnTo>
                  <a:lnTo>
                    <a:pt x="4233672" y="173228"/>
                  </a:lnTo>
                  <a:lnTo>
                    <a:pt x="4227481" y="127191"/>
                  </a:lnTo>
                  <a:lnTo>
                    <a:pt x="4210012" y="85814"/>
                  </a:lnTo>
                  <a:lnTo>
                    <a:pt x="4182919" y="50752"/>
                  </a:lnTo>
                  <a:lnTo>
                    <a:pt x="4147857" y="23659"/>
                  </a:lnTo>
                  <a:lnTo>
                    <a:pt x="4106480" y="6190"/>
                  </a:lnTo>
                  <a:lnTo>
                    <a:pt x="40604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0915" y="5067300"/>
              <a:ext cx="4234180" cy="1039494"/>
            </a:xfrm>
            <a:custGeom>
              <a:avLst/>
              <a:gdLst/>
              <a:ahLst/>
              <a:cxnLst/>
              <a:rect l="l" t="t" r="r" b="b"/>
              <a:pathLst>
                <a:path w="4234180" h="1039495">
                  <a:moveTo>
                    <a:pt x="0" y="173228"/>
                  </a:moveTo>
                  <a:lnTo>
                    <a:pt x="6188" y="127191"/>
                  </a:lnTo>
                  <a:lnTo>
                    <a:pt x="23651" y="85814"/>
                  </a:lnTo>
                  <a:lnTo>
                    <a:pt x="50738" y="50752"/>
                  </a:lnTo>
                  <a:lnTo>
                    <a:pt x="85797" y="23659"/>
                  </a:lnTo>
                  <a:lnTo>
                    <a:pt x="127177" y="6190"/>
                  </a:lnTo>
                  <a:lnTo>
                    <a:pt x="173228" y="0"/>
                  </a:lnTo>
                  <a:lnTo>
                    <a:pt x="705612" y="0"/>
                  </a:lnTo>
                  <a:lnTo>
                    <a:pt x="1990598" y="0"/>
                  </a:lnTo>
                  <a:lnTo>
                    <a:pt x="1764029" y="0"/>
                  </a:lnTo>
                  <a:lnTo>
                    <a:pt x="4060444" y="0"/>
                  </a:lnTo>
                  <a:lnTo>
                    <a:pt x="4106480" y="6190"/>
                  </a:lnTo>
                  <a:lnTo>
                    <a:pt x="4147857" y="23659"/>
                  </a:lnTo>
                  <a:lnTo>
                    <a:pt x="4182919" y="50752"/>
                  </a:lnTo>
                  <a:lnTo>
                    <a:pt x="4210012" y="85814"/>
                  </a:lnTo>
                  <a:lnTo>
                    <a:pt x="4227481" y="127191"/>
                  </a:lnTo>
                  <a:lnTo>
                    <a:pt x="4233672" y="173228"/>
                  </a:lnTo>
                  <a:lnTo>
                    <a:pt x="4233672" y="433069"/>
                  </a:lnTo>
                  <a:lnTo>
                    <a:pt x="4233672" y="866140"/>
                  </a:lnTo>
                  <a:lnTo>
                    <a:pt x="4227481" y="912190"/>
                  </a:lnTo>
                  <a:lnTo>
                    <a:pt x="4210012" y="953570"/>
                  </a:lnTo>
                  <a:lnTo>
                    <a:pt x="4182919" y="988629"/>
                  </a:lnTo>
                  <a:lnTo>
                    <a:pt x="4147857" y="1015716"/>
                  </a:lnTo>
                  <a:lnTo>
                    <a:pt x="4106480" y="1033179"/>
                  </a:lnTo>
                  <a:lnTo>
                    <a:pt x="4060444" y="1039368"/>
                  </a:lnTo>
                  <a:lnTo>
                    <a:pt x="1764029" y="1039368"/>
                  </a:lnTo>
                  <a:lnTo>
                    <a:pt x="705612" y="1039368"/>
                  </a:lnTo>
                  <a:lnTo>
                    <a:pt x="173228" y="1039368"/>
                  </a:lnTo>
                  <a:lnTo>
                    <a:pt x="127177" y="1033179"/>
                  </a:lnTo>
                  <a:lnTo>
                    <a:pt x="85797" y="1015716"/>
                  </a:lnTo>
                  <a:lnTo>
                    <a:pt x="50738" y="988629"/>
                  </a:lnTo>
                  <a:lnTo>
                    <a:pt x="23651" y="953570"/>
                  </a:lnTo>
                  <a:lnTo>
                    <a:pt x="6188" y="912190"/>
                  </a:lnTo>
                  <a:lnTo>
                    <a:pt x="0" y="866140"/>
                  </a:lnTo>
                  <a:lnTo>
                    <a:pt x="0" y="433069"/>
                  </a:lnTo>
                  <a:lnTo>
                    <a:pt x="0" y="17322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00862" y="5262829"/>
            <a:ext cx="3840479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廠商類型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一般廠商</a:t>
            </a:r>
            <a:endParaRPr sz="20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「決標金額」及「備註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」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為必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填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。</a:t>
            </a:r>
            <a:endParaRPr sz="2000">
              <a:latin typeface="UKIJ CJK"/>
              <a:cs typeface="UKIJ CJ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193542" y="3100577"/>
            <a:ext cx="749935" cy="329565"/>
          </a:xfrm>
          <a:custGeom>
            <a:avLst/>
            <a:gdLst/>
            <a:ahLst/>
            <a:cxnLst/>
            <a:rect l="l" t="t" r="r" b="b"/>
            <a:pathLst>
              <a:path w="749935" h="329564">
                <a:moveTo>
                  <a:pt x="0" y="329184"/>
                </a:moveTo>
                <a:lnTo>
                  <a:pt x="749807" y="329184"/>
                </a:lnTo>
                <a:lnTo>
                  <a:pt x="749807" y="0"/>
                </a:lnTo>
                <a:lnTo>
                  <a:pt x="0" y="0"/>
                </a:lnTo>
                <a:lnTo>
                  <a:pt x="0" y="32918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9</a:t>
            </a:r>
            <a:endParaRPr spc="-5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2091181" y="2748011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已上平台公告未決標給廠商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8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94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優採公告專區管</a:t>
            </a:r>
            <a:r>
              <a:rPr spc="-20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優採公告專區問</a:t>
            </a:r>
            <a:r>
              <a:rPr dirty="0"/>
              <a:t>答</a:t>
            </a:r>
            <a:r>
              <a:rPr spc="-5" dirty="0"/>
              <a:t>與決</a:t>
            </a:r>
            <a:r>
              <a:rPr spc="15" dirty="0"/>
              <a:t>標</a:t>
            </a:r>
            <a:r>
              <a:rPr b="1" spc="-5" dirty="0">
                <a:latin typeface="Arial"/>
                <a:cs typeface="Arial"/>
              </a:rPr>
              <a:t>(</a:t>
            </a:r>
            <a:r>
              <a:rPr spc="-5" dirty="0"/>
              <a:t>決</a:t>
            </a:r>
            <a:r>
              <a:rPr dirty="0"/>
              <a:t>標</a:t>
            </a:r>
            <a:r>
              <a:rPr spc="-5" dirty="0"/>
              <a:t>作</a:t>
            </a:r>
            <a:r>
              <a:rPr dirty="0"/>
              <a:t>業</a:t>
            </a:r>
            <a:r>
              <a:rPr b="1" dirty="0">
                <a:latin typeface="Arial"/>
                <a:cs typeface="Arial"/>
              </a:rPr>
              <a:t>-3)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7639" y="1164336"/>
            <a:ext cx="8760460" cy="5106670"/>
            <a:chOff x="167639" y="1164336"/>
            <a:chExt cx="8760460" cy="5106670"/>
          </a:xfrm>
        </p:grpSpPr>
        <p:sp>
          <p:nvSpPr>
            <p:cNvPr id="4" name="object 4"/>
            <p:cNvSpPr/>
            <p:nvPr/>
          </p:nvSpPr>
          <p:spPr>
            <a:xfrm>
              <a:off x="216407" y="1164336"/>
              <a:ext cx="8711184" cy="41407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88713" y="3181350"/>
              <a:ext cx="2324100" cy="344805"/>
            </a:xfrm>
            <a:custGeom>
              <a:avLst/>
              <a:gdLst/>
              <a:ahLst/>
              <a:cxnLst/>
              <a:rect l="l" t="t" r="r" b="b"/>
              <a:pathLst>
                <a:path w="2324100" h="344804">
                  <a:moveTo>
                    <a:pt x="0" y="344424"/>
                  </a:moveTo>
                  <a:lnTo>
                    <a:pt x="2324099" y="344424"/>
                  </a:lnTo>
                  <a:lnTo>
                    <a:pt x="2324099" y="0"/>
                  </a:lnTo>
                  <a:lnTo>
                    <a:pt x="0" y="0"/>
                  </a:lnTo>
                  <a:lnTo>
                    <a:pt x="0" y="344424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4403" y="5324856"/>
              <a:ext cx="2316099" cy="88054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7639" y="5335524"/>
              <a:ext cx="2433447" cy="93543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6407" y="5356859"/>
              <a:ext cx="2207260" cy="771525"/>
            </a:xfrm>
            <a:custGeom>
              <a:avLst/>
              <a:gdLst/>
              <a:ahLst/>
              <a:cxnLst/>
              <a:rect l="l" t="t" r="r" b="b"/>
              <a:pathLst>
                <a:path w="2207260" h="771525">
                  <a:moveTo>
                    <a:pt x="2078228" y="0"/>
                  </a:moveTo>
                  <a:lnTo>
                    <a:pt x="128524" y="0"/>
                  </a:lnTo>
                  <a:lnTo>
                    <a:pt x="78497" y="10098"/>
                  </a:lnTo>
                  <a:lnTo>
                    <a:pt x="37644" y="37639"/>
                  </a:lnTo>
                  <a:lnTo>
                    <a:pt x="10100" y="78491"/>
                  </a:lnTo>
                  <a:lnTo>
                    <a:pt x="0" y="128523"/>
                  </a:lnTo>
                  <a:lnTo>
                    <a:pt x="0" y="642619"/>
                  </a:lnTo>
                  <a:lnTo>
                    <a:pt x="10100" y="692646"/>
                  </a:lnTo>
                  <a:lnTo>
                    <a:pt x="37644" y="733499"/>
                  </a:lnTo>
                  <a:lnTo>
                    <a:pt x="78497" y="761043"/>
                  </a:lnTo>
                  <a:lnTo>
                    <a:pt x="128524" y="771143"/>
                  </a:lnTo>
                  <a:lnTo>
                    <a:pt x="2078228" y="771143"/>
                  </a:lnTo>
                  <a:lnTo>
                    <a:pt x="2128260" y="761043"/>
                  </a:lnTo>
                  <a:lnTo>
                    <a:pt x="2169112" y="733499"/>
                  </a:lnTo>
                  <a:lnTo>
                    <a:pt x="2196653" y="692646"/>
                  </a:lnTo>
                  <a:lnTo>
                    <a:pt x="2206752" y="642619"/>
                  </a:lnTo>
                  <a:lnTo>
                    <a:pt x="2206752" y="128523"/>
                  </a:lnTo>
                  <a:lnTo>
                    <a:pt x="2196653" y="78491"/>
                  </a:lnTo>
                  <a:lnTo>
                    <a:pt x="2169112" y="37639"/>
                  </a:lnTo>
                  <a:lnTo>
                    <a:pt x="2128260" y="10098"/>
                  </a:lnTo>
                  <a:lnTo>
                    <a:pt x="2078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6407" y="5356859"/>
              <a:ext cx="2207260" cy="771525"/>
            </a:xfrm>
            <a:custGeom>
              <a:avLst/>
              <a:gdLst/>
              <a:ahLst/>
              <a:cxnLst/>
              <a:rect l="l" t="t" r="r" b="b"/>
              <a:pathLst>
                <a:path w="2207260" h="771525">
                  <a:moveTo>
                    <a:pt x="0" y="128523"/>
                  </a:moveTo>
                  <a:lnTo>
                    <a:pt x="10100" y="78491"/>
                  </a:lnTo>
                  <a:lnTo>
                    <a:pt x="37644" y="37639"/>
                  </a:lnTo>
                  <a:lnTo>
                    <a:pt x="78497" y="10098"/>
                  </a:lnTo>
                  <a:lnTo>
                    <a:pt x="128524" y="0"/>
                  </a:lnTo>
                  <a:lnTo>
                    <a:pt x="367792" y="0"/>
                  </a:lnTo>
                  <a:lnTo>
                    <a:pt x="1037589" y="0"/>
                  </a:lnTo>
                  <a:lnTo>
                    <a:pt x="919480" y="0"/>
                  </a:lnTo>
                  <a:lnTo>
                    <a:pt x="2078228" y="0"/>
                  </a:lnTo>
                  <a:lnTo>
                    <a:pt x="2128260" y="10098"/>
                  </a:lnTo>
                  <a:lnTo>
                    <a:pt x="2169112" y="37639"/>
                  </a:lnTo>
                  <a:lnTo>
                    <a:pt x="2196653" y="78491"/>
                  </a:lnTo>
                  <a:lnTo>
                    <a:pt x="2206752" y="128523"/>
                  </a:lnTo>
                  <a:lnTo>
                    <a:pt x="2206752" y="321309"/>
                  </a:lnTo>
                  <a:lnTo>
                    <a:pt x="2206752" y="642619"/>
                  </a:lnTo>
                  <a:lnTo>
                    <a:pt x="2196653" y="692646"/>
                  </a:lnTo>
                  <a:lnTo>
                    <a:pt x="2169112" y="733499"/>
                  </a:lnTo>
                  <a:lnTo>
                    <a:pt x="2128260" y="761043"/>
                  </a:lnTo>
                  <a:lnTo>
                    <a:pt x="2078228" y="771143"/>
                  </a:lnTo>
                  <a:lnTo>
                    <a:pt x="919480" y="771143"/>
                  </a:lnTo>
                  <a:lnTo>
                    <a:pt x="367792" y="771143"/>
                  </a:lnTo>
                  <a:lnTo>
                    <a:pt x="128524" y="771143"/>
                  </a:lnTo>
                  <a:lnTo>
                    <a:pt x="78497" y="761043"/>
                  </a:lnTo>
                  <a:lnTo>
                    <a:pt x="37644" y="733499"/>
                  </a:lnTo>
                  <a:lnTo>
                    <a:pt x="10100" y="692646"/>
                  </a:lnTo>
                  <a:lnTo>
                    <a:pt x="0" y="642619"/>
                  </a:lnTo>
                  <a:lnTo>
                    <a:pt x="0" y="321309"/>
                  </a:lnTo>
                  <a:lnTo>
                    <a:pt x="0" y="128523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33552" y="5418835"/>
            <a:ext cx="205867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廠商類</a:t>
            </a:r>
            <a:r>
              <a:rPr sz="20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型</a:t>
            </a:r>
            <a:r>
              <a:rPr sz="2000" b="1" spc="5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000" b="0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無廠商</a:t>
            </a:r>
            <a:endParaRPr sz="20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「備註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」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為</a:t>
            </a:r>
            <a:r>
              <a:rPr sz="2000" spc="-15" dirty="0">
                <a:solidFill>
                  <a:srgbClr val="3891A7"/>
                </a:solidFill>
                <a:latin typeface="UKIJ CJK"/>
                <a:cs typeface="UKIJ CJK"/>
              </a:rPr>
              <a:t>必</a:t>
            </a:r>
            <a:r>
              <a:rPr sz="2000" dirty="0">
                <a:solidFill>
                  <a:srgbClr val="3891A7"/>
                </a:solidFill>
                <a:latin typeface="UKIJ CJK"/>
                <a:cs typeface="UKIJ CJK"/>
              </a:rPr>
              <a:t>填。</a:t>
            </a:r>
            <a:endParaRPr sz="2000">
              <a:latin typeface="UKIJ CJK"/>
              <a:cs typeface="UKIJ CJ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10</a:t>
            </a:r>
            <a:endParaRPr spc="-5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565933" y="283691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</a:rPr>
              <a:t>未上平台公告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146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3667" y="2787434"/>
            <a:ext cx="6831965" cy="839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7810" y="2121788"/>
            <a:ext cx="6088380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00" dirty="0">
                <a:solidFill>
                  <a:srgbClr val="AD1212"/>
                </a:solidFill>
              </a:rPr>
              <a:t>義務採購填報及審核</a:t>
            </a:r>
            <a:endParaRPr sz="5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/>
              <a:t>1</a:t>
            </a:r>
            <a:r>
              <a:rPr spc="-5" dirty="0" smtClean="0"/>
              <a:t>1</a:t>
            </a:r>
            <a:endParaRPr spc="-5" dirty="0"/>
          </a:p>
        </p:txBody>
      </p:sp>
      <p:sp>
        <p:nvSpPr>
          <p:cNvPr id="5" name="文字方塊 4"/>
          <p:cNvSpPr txBox="1"/>
          <p:nvPr/>
        </p:nvSpPr>
        <p:spPr>
          <a:xfrm>
            <a:off x="1591911" y="3022547"/>
            <a:ext cx="5955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</a:rPr>
              <a:t>● 新版增加此填報及審核程序，必須完成後始得送採購組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2044" y="1298447"/>
            <a:ext cx="8499348" cy="4863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176022"/>
            <a:ext cx="7957184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spc="-5" dirty="0"/>
              <a:t>義務採購填報管理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10" dirty="0"/>
              <a:t>報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5" dirty="0"/>
              <a:t>新</a:t>
            </a:r>
            <a:r>
              <a:rPr sz="2500" spc="-5" dirty="0"/>
              <a:t>增資</a:t>
            </a:r>
            <a:r>
              <a:rPr sz="2500" spc="5" dirty="0"/>
              <a:t>料</a:t>
            </a:r>
            <a:r>
              <a:rPr sz="2500" b="1" spc="-10" dirty="0">
                <a:latin typeface="Arial"/>
                <a:cs typeface="Arial"/>
              </a:rPr>
              <a:t>(</a:t>
            </a:r>
            <a:r>
              <a:rPr sz="2500" spc="5" dirty="0"/>
              <a:t>身</a:t>
            </a:r>
            <a:r>
              <a:rPr sz="2500" spc="-5" dirty="0"/>
              <a:t>心障礙 </a:t>
            </a:r>
            <a:r>
              <a:rPr sz="2500" spc="-10" dirty="0"/>
              <a:t>團體成交金</a:t>
            </a:r>
            <a:r>
              <a:rPr sz="2500" spc="-5" dirty="0"/>
              <a:t>額</a:t>
            </a:r>
            <a:r>
              <a:rPr sz="2500" b="1" spc="-10" dirty="0">
                <a:latin typeface="Arial"/>
                <a:cs typeface="Arial"/>
              </a:rPr>
              <a:t>(A))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89303" y="5702808"/>
            <a:ext cx="2305685" cy="895985"/>
            <a:chOff x="1289303" y="5702808"/>
            <a:chExt cx="2305685" cy="895985"/>
          </a:xfrm>
        </p:grpSpPr>
        <p:sp>
          <p:nvSpPr>
            <p:cNvPr id="5" name="object 5"/>
            <p:cNvSpPr/>
            <p:nvPr/>
          </p:nvSpPr>
          <p:spPr>
            <a:xfrm>
              <a:off x="1289303" y="5702808"/>
              <a:ext cx="2305431" cy="89581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03019" y="5795772"/>
              <a:ext cx="1759839" cy="7677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21307" y="5734812"/>
              <a:ext cx="2174240" cy="786765"/>
            </a:xfrm>
            <a:custGeom>
              <a:avLst/>
              <a:gdLst/>
              <a:ahLst/>
              <a:cxnLst/>
              <a:rect l="l" t="t" r="r" b="b"/>
              <a:pathLst>
                <a:path w="2174240" h="786765">
                  <a:moveTo>
                    <a:pt x="1594104" y="0"/>
                  </a:moveTo>
                  <a:lnTo>
                    <a:pt x="131063" y="0"/>
                  </a:lnTo>
                  <a:lnTo>
                    <a:pt x="80045" y="10298"/>
                  </a:lnTo>
                  <a:lnTo>
                    <a:pt x="38385" y="38385"/>
                  </a:lnTo>
                  <a:lnTo>
                    <a:pt x="10298" y="80045"/>
                  </a:lnTo>
                  <a:lnTo>
                    <a:pt x="0" y="131063"/>
                  </a:lnTo>
                  <a:lnTo>
                    <a:pt x="0" y="655319"/>
                  </a:lnTo>
                  <a:lnTo>
                    <a:pt x="10298" y="706332"/>
                  </a:lnTo>
                  <a:lnTo>
                    <a:pt x="38385" y="747993"/>
                  </a:lnTo>
                  <a:lnTo>
                    <a:pt x="80045" y="776083"/>
                  </a:lnTo>
                  <a:lnTo>
                    <a:pt x="131063" y="786384"/>
                  </a:lnTo>
                  <a:lnTo>
                    <a:pt x="1594104" y="786384"/>
                  </a:lnTo>
                  <a:lnTo>
                    <a:pt x="1645122" y="776083"/>
                  </a:lnTo>
                  <a:lnTo>
                    <a:pt x="1686782" y="747993"/>
                  </a:lnTo>
                  <a:lnTo>
                    <a:pt x="1714869" y="706332"/>
                  </a:lnTo>
                  <a:lnTo>
                    <a:pt x="1725167" y="655319"/>
                  </a:lnTo>
                  <a:lnTo>
                    <a:pt x="1725167" y="327659"/>
                  </a:lnTo>
                  <a:lnTo>
                    <a:pt x="2173858" y="202552"/>
                  </a:lnTo>
                  <a:lnTo>
                    <a:pt x="1725167" y="131063"/>
                  </a:lnTo>
                  <a:lnTo>
                    <a:pt x="1714869" y="80045"/>
                  </a:lnTo>
                  <a:lnTo>
                    <a:pt x="1686782" y="38385"/>
                  </a:lnTo>
                  <a:lnTo>
                    <a:pt x="1645122" y="10298"/>
                  </a:lnTo>
                  <a:lnTo>
                    <a:pt x="15941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21307" y="5734812"/>
              <a:ext cx="2174240" cy="786765"/>
            </a:xfrm>
            <a:custGeom>
              <a:avLst/>
              <a:gdLst/>
              <a:ahLst/>
              <a:cxnLst/>
              <a:rect l="l" t="t" r="r" b="b"/>
              <a:pathLst>
                <a:path w="2174240" h="786765">
                  <a:moveTo>
                    <a:pt x="0" y="131063"/>
                  </a:moveTo>
                  <a:lnTo>
                    <a:pt x="10298" y="80045"/>
                  </a:lnTo>
                  <a:lnTo>
                    <a:pt x="38385" y="38385"/>
                  </a:lnTo>
                  <a:lnTo>
                    <a:pt x="80045" y="10298"/>
                  </a:lnTo>
                  <a:lnTo>
                    <a:pt x="131063" y="0"/>
                  </a:lnTo>
                  <a:lnTo>
                    <a:pt x="1006347" y="0"/>
                  </a:lnTo>
                  <a:lnTo>
                    <a:pt x="1437640" y="0"/>
                  </a:lnTo>
                  <a:lnTo>
                    <a:pt x="1594104" y="0"/>
                  </a:lnTo>
                  <a:lnTo>
                    <a:pt x="1645122" y="10298"/>
                  </a:lnTo>
                  <a:lnTo>
                    <a:pt x="1686782" y="38385"/>
                  </a:lnTo>
                  <a:lnTo>
                    <a:pt x="1714869" y="80045"/>
                  </a:lnTo>
                  <a:lnTo>
                    <a:pt x="1725167" y="131063"/>
                  </a:lnTo>
                  <a:lnTo>
                    <a:pt x="2173858" y="202552"/>
                  </a:lnTo>
                  <a:lnTo>
                    <a:pt x="1725167" y="327659"/>
                  </a:lnTo>
                  <a:lnTo>
                    <a:pt x="1725167" y="655319"/>
                  </a:lnTo>
                  <a:lnTo>
                    <a:pt x="1714869" y="706332"/>
                  </a:lnTo>
                  <a:lnTo>
                    <a:pt x="1686782" y="747993"/>
                  </a:lnTo>
                  <a:lnTo>
                    <a:pt x="1645122" y="776083"/>
                  </a:lnTo>
                  <a:lnTo>
                    <a:pt x="1594104" y="786384"/>
                  </a:lnTo>
                  <a:lnTo>
                    <a:pt x="1437640" y="786384"/>
                  </a:lnTo>
                  <a:lnTo>
                    <a:pt x="1006347" y="786384"/>
                  </a:lnTo>
                  <a:lnTo>
                    <a:pt x="131063" y="786384"/>
                  </a:lnTo>
                  <a:lnTo>
                    <a:pt x="80045" y="776083"/>
                  </a:lnTo>
                  <a:lnTo>
                    <a:pt x="38385" y="747993"/>
                  </a:lnTo>
                  <a:lnTo>
                    <a:pt x="10298" y="706332"/>
                  </a:lnTo>
                  <a:lnTo>
                    <a:pt x="0" y="655319"/>
                  </a:lnTo>
                  <a:lnTo>
                    <a:pt x="0" y="327659"/>
                  </a:lnTo>
                  <a:lnTo>
                    <a:pt x="0" y="131063"/>
                  </a:lnTo>
                  <a:close/>
                </a:path>
              </a:pathLst>
            </a:custGeom>
            <a:ln w="1219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438147" y="5866282"/>
            <a:ext cx="14446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儲存身心障礙團</a:t>
            </a:r>
            <a:endParaRPr sz="16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1600" b="0" spc="-1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體成交資料。</a:t>
            </a:r>
            <a:endParaRPr sz="1600">
              <a:latin typeface="Noto Sans CJK JP Medium"/>
              <a:cs typeface="Noto Sans CJK JP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52771" y="1685544"/>
            <a:ext cx="4217035" cy="1554480"/>
            <a:chOff x="4652771" y="1685544"/>
            <a:chExt cx="4217035" cy="1554480"/>
          </a:xfrm>
        </p:grpSpPr>
        <p:sp>
          <p:nvSpPr>
            <p:cNvPr id="11" name="object 11"/>
            <p:cNvSpPr/>
            <p:nvPr/>
          </p:nvSpPr>
          <p:spPr>
            <a:xfrm>
              <a:off x="4654295" y="1685544"/>
              <a:ext cx="4215003" cy="155409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52771" y="1708340"/>
              <a:ext cx="4216527" cy="124021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86299" y="1717548"/>
              <a:ext cx="4105910" cy="1442720"/>
            </a:xfrm>
            <a:custGeom>
              <a:avLst/>
              <a:gdLst/>
              <a:ahLst/>
              <a:cxnLst/>
              <a:rect l="l" t="t" r="r" b="b"/>
              <a:pathLst>
                <a:path w="4105909" h="1442720">
                  <a:moveTo>
                    <a:pt x="1710689" y="1101852"/>
                  </a:moveTo>
                  <a:lnTo>
                    <a:pt x="684276" y="1101852"/>
                  </a:lnTo>
                  <a:lnTo>
                    <a:pt x="1845436" y="1442465"/>
                  </a:lnTo>
                  <a:lnTo>
                    <a:pt x="1710689" y="1101852"/>
                  </a:lnTo>
                  <a:close/>
                </a:path>
                <a:path w="4105909" h="1442720">
                  <a:moveTo>
                    <a:pt x="3922014" y="0"/>
                  </a:moveTo>
                  <a:lnTo>
                    <a:pt x="183641" y="0"/>
                  </a:lnTo>
                  <a:lnTo>
                    <a:pt x="134805" y="6556"/>
                  </a:lnTo>
                  <a:lnTo>
                    <a:pt x="90931" y="25061"/>
                  </a:lnTo>
                  <a:lnTo>
                    <a:pt x="53768" y="53768"/>
                  </a:lnTo>
                  <a:lnTo>
                    <a:pt x="25061" y="90932"/>
                  </a:lnTo>
                  <a:lnTo>
                    <a:pt x="6556" y="134805"/>
                  </a:lnTo>
                  <a:lnTo>
                    <a:pt x="0" y="183641"/>
                  </a:lnTo>
                  <a:lnTo>
                    <a:pt x="0" y="918210"/>
                  </a:lnTo>
                  <a:lnTo>
                    <a:pt x="6556" y="967046"/>
                  </a:lnTo>
                  <a:lnTo>
                    <a:pt x="25061" y="1010920"/>
                  </a:lnTo>
                  <a:lnTo>
                    <a:pt x="53768" y="1048083"/>
                  </a:lnTo>
                  <a:lnTo>
                    <a:pt x="90932" y="1076790"/>
                  </a:lnTo>
                  <a:lnTo>
                    <a:pt x="134805" y="1095295"/>
                  </a:lnTo>
                  <a:lnTo>
                    <a:pt x="183641" y="1101852"/>
                  </a:lnTo>
                  <a:lnTo>
                    <a:pt x="3922014" y="1101852"/>
                  </a:lnTo>
                  <a:lnTo>
                    <a:pt x="3970850" y="1095295"/>
                  </a:lnTo>
                  <a:lnTo>
                    <a:pt x="4014724" y="1076790"/>
                  </a:lnTo>
                  <a:lnTo>
                    <a:pt x="4051887" y="1048083"/>
                  </a:lnTo>
                  <a:lnTo>
                    <a:pt x="4080594" y="1010920"/>
                  </a:lnTo>
                  <a:lnTo>
                    <a:pt x="4099099" y="967046"/>
                  </a:lnTo>
                  <a:lnTo>
                    <a:pt x="4105655" y="918210"/>
                  </a:lnTo>
                  <a:lnTo>
                    <a:pt x="4105655" y="183641"/>
                  </a:lnTo>
                  <a:lnTo>
                    <a:pt x="4099099" y="134805"/>
                  </a:lnTo>
                  <a:lnTo>
                    <a:pt x="4080594" y="90932"/>
                  </a:lnTo>
                  <a:lnTo>
                    <a:pt x="4051887" y="53768"/>
                  </a:lnTo>
                  <a:lnTo>
                    <a:pt x="4014724" y="25061"/>
                  </a:lnTo>
                  <a:lnTo>
                    <a:pt x="3970850" y="6556"/>
                  </a:lnTo>
                  <a:lnTo>
                    <a:pt x="3922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86299" y="1717548"/>
              <a:ext cx="4105910" cy="1442720"/>
            </a:xfrm>
            <a:custGeom>
              <a:avLst/>
              <a:gdLst/>
              <a:ahLst/>
              <a:cxnLst/>
              <a:rect l="l" t="t" r="r" b="b"/>
              <a:pathLst>
                <a:path w="4105909" h="1442720">
                  <a:moveTo>
                    <a:pt x="0" y="183641"/>
                  </a:moveTo>
                  <a:lnTo>
                    <a:pt x="6556" y="134805"/>
                  </a:lnTo>
                  <a:lnTo>
                    <a:pt x="25061" y="90931"/>
                  </a:lnTo>
                  <a:lnTo>
                    <a:pt x="53768" y="53768"/>
                  </a:lnTo>
                  <a:lnTo>
                    <a:pt x="90932" y="25061"/>
                  </a:lnTo>
                  <a:lnTo>
                    <a:pt x="134805" y="6556"/>
                  </a:lnTo>
                  <a:lnTo>
                    <a:pt x="183641" y="0"/>
                  </a:lnTo>
                  <a:lnTo>
                    <a:pt x="684276" y="0"/>
                  </a:lnTo>
                  <a:lnTo>
                    <a:pt x="1710689" y="0"/>
                  </a:lnTo>
                  <a:lnTo>
                    <a:pt x="3922014" y="0"/>
                  </a:lnTo>
                  <a:lnTo>
                    <a:pt x="3970850" y="6556"/>
                  </a:lnTo>
                  <a:lnTo>
                    <a:pt x="4014724" y="25061"/>
                  </a:lnTo>
                  <a:lnTo>
                    <a:pt x="4051887" y="53768"/>
                  </a:lnTo>
                  <a:lnTo>
                    <a:pt x="4080594" y="90932"/>
                  </a:lnTo>
                  <a:lnTo>
                    <a:pt x="4099099" y="134805"/>
                  </a:lnTo>
                  <a:lnTo>
                    <a:pt x="4105655" y="183641"/>
                  </a:lnTo>
                  <a:lnTo>
                    <a:pt x="4105655" y="642747"/>
                  </a:lnTo>
                  <a:lnTo>
                    <a:pt x="4105655" y="918210"/>
                  </a:lnTo>
                  <a:lnTo>
                    <a:pt x="4099099" y="967046"/>
                  </a:lnTo>
                  <a:lnTo>
                    <a:pt x="4080594" y="1010920"/>
                  </a:lnTo>
                  <a:lnTo>
                    <a:pt x="4051887" y="1048083"/>
                  </a:lnTo>
                  <a:lnTo>
                    <a:pt x="4014724" y="1076790"/>
                  </a:lnTo>
                  <a:lnTo>
                    <a:pt x="3970850" y="1095295"/>
                  </a:lnTo>
                  <a:lnTo>
                    <a:pt x="3922014" y="1101852"/>
                  </a:lnTo>
                  <a:lnTo>
                    <a:pt x="1710689" y="1101852"/>
                  </a:lnTo>
                  <a:lnTo>
                    <a:pt x="1845436" y="1442465"/>
                  </a:lnTo>
                  <a:lnTo>
                    <a:pt x="684276" y="1101852"/>
                  </a:lnTo>
                  <a:lnTo>
                    <a:pt x="183641" y="1101852"/>
                  </a:lnTo>
                  <a:lnTo>
                    <a:pt x="134805" y="1095295"/>
                  </a:lnTo>
                  <a:lnTo>
                    <a:pt x="90931" y="1076790"/>
                  </a:lnTo>
                  <a:lnTo>
                    <a:pt x="53768" y="1048083"/>
                  </a:lnTo>
                  <a:lnTo>
                    <a:pt x="25061" y="1010919"/>
                  </a:lnTo>
                  <a:lnTo>
                    <a:pt x="6556" y="967046"/>
                  </a:lnTo>
                  <a:lnTo>
                    <a:pt x="0" y="918210"/>
                  </a:lnTo>
                  <a:lnTo>
                    <a:pt x="0" y="642747"/>
                  </a:lnTo>
                  <a:lnTo>
                    <a:pt x="0" y="183641"/>
                  </a:lnTo>
                  <a:close/>
                </a:path>
              </a:pathLst>
            </a:custGeom>
            <a:ln w="12191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819269" y="1790522"/>
            <a:ext cx="3840479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新增作業僅能新增採購</a:t>
            </a:r>
            <a:r>
              <a:rPr sz="2000" b="0" spc="-1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來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源為</a:t>
            </a:r>
            <a:r>
              <a:rPr sz="2000" b="0" spc="-1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「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自 行採購」的資料，其餘</a:t>
            </a:r>
            <a:r>
              <a:rPr sz="2000" b="0" spc="-1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採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購來</a:t>
            </a:r>
            <a:r>
              <a:rPr sz="2000" b="0" spc="-1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源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資 料皆為系統自動匯入。</a:t>
            </a:r>
            <a:endParaRPr sz="2000">
              <a:latin typeface="Noto Sans CJK JP Medium"/>
              <a:cs typeface="Noto Sans CJK JP Medium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450086" y="3178301"/>
            <a:ext cx="6734809" cy="462280"/>
          </a:xfrm>
          <a:custGeom>
            <a:avLst/>
            <a:gdLst/>
            <a:ahLst/>
            <a:cxnLst/>
            <a:rect l="l" t="t" r="r" b="b"/>
            <a:pathLst>
              <a:path w="6734809" h="462279">
                <a:moveTo>
                  <a:pt x="0" y="461772"/>
                </a:moveTo>
                <a:lnTo>
                  <a:pt x="6734556" y="461772"/>
                </a:lnTo>
                <a:lnTo>
                  <a:pt x="6734556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12</a:t>
            </a:r>
            <a:endParaRPr spc="-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176022"/>
            <a:ext cx="8170545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spc="-5" dirty="0"/>
              <a:t>義務採購填報管理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10" dirty="0"/>
              <a:t>報</a:t>
            </a:r>
            <a:r>
              <a:rPr sz="2500" b="1" spc="-10" dirty="0">
                <a:latin typeface="Arial"/>
                <a:cs typeface="Arial"/>
              </a:rPr>
              <a:t>(</a:t>
            </a:r>
            <a:r>
              <a:rPr sz="2500" spc="5" dirty="0"/>
              <a:t>經</a:t>
            </a:r>
            <a:r>
              <a:rPr sz="2500" spc="-5" dirty="0"/>
              <a:t>公告</a:t>
            </a:r>
            <a:r>
              <a:rPr sz="2500" spc="10" dirty="0"/>
              <a:t>或</a:t>
            </a:r>
            <a:r>
              <a:rPr sz="2500" spc="-5" dirty="0"/>
              <a:t>議價</a:t>
            </a:r>
            <a:r>
              <a:rPr sz="2500" spc="10" dirty="0"/>
              <a:t>未</a:t>
            </a:r>
            <a:r>
              <a:rPr sz="2500" spc="-5" dirty="0"/>
              <a:t>與機 </a:t>
            </a:r>
            <a:r>
              <a:rPr sz="2500" spc="-10" dirty="0"/>
              <a:t>構團體成交金</a:t>
            </a:r>
            <a:r>
              <a:rPr sz="2500" spc="-5" dirty="0"/>
              <a:t>額</a:t>
            </a:r>
            <a:r>
              <a:rPr sz="2500" b="1" spc="-10" dirty="0">
                <a:latin typeface="Arial"/>
                <a:cs typeface="Arial"/>
              </a:rPr>
              <a:t>(B))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4904" y="1019555"/>
            <a:ext cx="8121650" cy="5500370"/>
            <a:chOff x="374904" y="1019555"/>
            <a:chExt cx="8121650" cy="5500370"/>
          </a:xfrm>
        </p:grpSpPr>
        <p:sp>
          <p:nvSpPr>
            <p:cNvPr id="4" name="object 4"/>
            <p:cNvSpPr/>
            <p:nvPr/>
          </p:nvSpPr>
          <p:spPr>
            <a:xfrm>
              <a:off x="376428" y="1019555"/>
              <a:ext cx="8119872" cy="524103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7858" y="3864101"/>
              <a:ext cx="1828800" cy="2397760"/>
            </a:xfrm>
            <a:custGeom>
              <a:avLst/>
              <a:gdLst/>
              <a:ahLst/>
              <a:cxnLst/>
              <a:rect l="l" t="t" r="r" b="b"/>
              <a:pathLst>
                <a:path w="1828800" h="2397760">
                  <a:moveTo>
                    <a:pt x="0" y="2397252"/>
                  </a:moveTo>
                  <a:lnTo>
                    <a:pt x="1828800" y="2397252"/>
                  </a:lnTo>
                  <a:lnTo>
                    <a:pt x="1828800" y="0"/>
                  </a:lnTo>
                  <a:lnTo>
                    <a:pt x="0" y="0"/>
                  </a:lnTo>
                  <a:lnTo>
                    <a:pt x="0" y="2397252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29611" y="5718047"/>
              <a:ext cx="3215640" cy="795655"/>
            </a:xfrm>
            <a:custGeom>
              <a:avLst/>
              <a:gdLst/>
              <a:ahLst/>
              <a:cxnLst/>
              <a:rect l="l" t="t" r="r" b="b"/>
              <a:pathLst>
                <a:path w="3215640" h="795654">
                  <a:moveTo>
                    <a:pt x="0" y="27698"/>
                  </a:moveTo>
                  <a:lnTo>
                    <a:pt x="515112" y="331469"/>
                  </a:lnTo>
                  <a:lnTo>
                    <a:pt x="515112" y="662939"/>
                  </a:lnTo>
                  <a:lnTo>
                    <a:pt x="521866" y="704848"/>
                  </a:lnTo>
                  <a:lnTo>
                    <a:pt x="540678" y="741245"/>
                  </a:lnTo>
                  <a:lnTo>
                    <a:pt x="569372" y="769946"/>
                  </a:lnTo>
                  <a:lnTo>
                    <a:pt x="605771" y="788768"/>
                  </a:lnTo>
                  <a:lnTo>
                    <a:pt x="647700" y="795527"/>
                  </a:lnTo>
                  <a:lnTo>
                    <a:pt x="3083052" y="795527"/>
                  </a:lnTo>
                  <a:lnTo>
                    <a:pt x="3124980" y="788768"/>
                  </a:lnTo>
                  <a:lnTo>
                    <a:pt x="3161379" y="769946"/>
                  </a:lnTo>
                  <a:lnTo>
                    <a:pt x="3190073" y="741245"/>
                  </a:lnTo>
                  <a:lnTo>
                    <a:pt x="3208885" y="704848"/>
                  </a:lnTo>
                  <a:lnTo>
                    <a:pt x="3215640" y="662939"/>
                  </a:lnTo>
                  <a:lnTo>
                    <a:pt x="3215640" y="132587"/>
                  </a:lnTo>
                  <a:lnTo>
                    <a:pt x="515112" y="132587"/>
                  </a:lnTo>
                  <a:lnTo>
                    <a:pt x="0" y="27698"/>
                  </a:lnTo>
                  <a:close/>
                </a:path>
                <a:path w="3215640" h="795654">
                  <a:moveTo>
                    <a:pt x="3083052" y="0"/>
                  </a:moveTo>
                  <a:lnTo>
                    <a:pt x="647700" y="0"/>
                  </a:lnTo>
                  <a:lnTo>
                    <a:pt x="605771" y="6759"/>
                  </a:lnTo>
                  <a:lnTo>
                    <a:pt x="569372" y="25581"/>
                  </a:lnTo>
                  <a:lnTo>
                    <a:pt x="540678" y="54282"/>
                  </a:lnTo>
                  <a:lnTo>
                    <a:pt x="521866" y="90679"/>
                  </a:lnTo>
                  <a:lnTo>
                    <a:pt x="515112" y="132587"/>
                  </a:lnTo>
                  <a:lnTo>
                    <a:pt x="3215640" y="132587"/>
                  </a:lnTo>
                  <a:lnTo>
                    <a:pt x="3208885" y="90679"/>
                  </a:lnTo>
                  <a:lnTo>
                    <a:pt x="3190073" y="54282"/>
                  </a:lnTo>
                  <a:lnTo>
                    <a:pt x="3161379" y="25581"/>
                  </a:lnTo>
                  <a:lnTo>
                    <a:pt x="3124980" y="6759"/>
                  </a:lnTo>
                  <a:lnTo>
                    <a:pt x="30830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29611" y="5718047"/>
              <a:ext cx="3215640" cy="795655"/>
            </a:xfrm>
            <a:custGeom>
              <a:avLst/>
              <a:gdLst/>
              <a:ahLst/>
              <a:cxnLst/>
              <a:rect l="l" t="t" r="r" b="b"/>
              <a:pathLst>
                <a:path w="3215640" h="795654">
                  <a:moveTo>
                    <a:pt x="515112" y="132587"/>
                  </a:moveTo>
                  <a:lnTo>
                    <a:pt x="521866" y="90679"/>
                  </a:lnTo>
                  <a:lnTo>
                    <a:pt x="540678" y="54282"/>
                  </a:lnTo>
                  <a:lnTo>
                    <a:pt x="569372" y="25581"/>
                  </a:lnTo>
                  <a:lnTo>
                    <a:pt x="605771" y="6759"/>
                  </a:lnTo>
                  <a:lnTo>
                    <a:pt x="647700" y="0"/>
                  </a:lnTo>
                  <a:lnTo>
                    <a:pt x="965200" y="0"/>
                  </a:lnTo>
                  <a:lnTo>
                    <a:pt x="1640332" y="0"/>
                  </a:lnTo>
                  <a:lnTo>
                    <a:pt x="3083052" y="0"/>
                  </a:lnTo>
                  <a:lnTo>
                    <a:pt x="3124980" y="6759"/>
                  </a:lnTo>
                  <a:lnTo>
                    <a:pt x="3161379" y="25581"/>
                  </a:lnTo>
                  <a:lnTo>
                    <a:pt x="3190073" y="54282"/>
                  </a:lnTo>
                  <a:lnTo>
                    <a:pt x="3208885" y="90679"/>
                  </a:lnTo>
                  <a:lnTo>
                    <a:pt x="3215640" y="132587"/>
                  </a:lnTo>
                  <a:lnTo>
                    <a:pt x="3215640" y="331469"/>
                  </a:lnTo>
                  <a:lnTo>
                    <a:pt x="3215640" y="662939"/>
                  </a:lnTo>
                  <a:lnTo>
                    <a:pt x="3208885" y="704848"/>
                  </a:lnTo>
                  <a:lnTo>
                    <a:pt x="3190073" y="741245"/>
                  </a:lnTo>
                  <a:lnTo>
                    <a:pt x="3161379" y="769946"/>
                  </a:lnTo>
                  <a:lnTo>
                    <a:pt x="3124980" y="788768"/>
                  </a:lnTo>
                  <a:lnTo>
                    <a:pt x="3083052" y="795527"/>
                  </a:lnTo>
                  <a:lnTo>
                    <a:pt x="1640332" y="795527"/>
                  </a:lnTo>
                  <a:lnTo>
                    <a:pt x="965200" y="795527"/>
                  </a:lnTo>
                  <a:lnTo>
                    <a:pt x="647700" y="795527"/>
                  </a:lnTo>
                  <a:lnTo>
                    <a:pt x="605771" y="788768"/>
                  </a:lnTo>
                  <a:lnTo>
                    <a:pt x="569372" y="769946"/>
                  </a:lnTo>
                  <a:lnTo>
                    <a:pt x="540678" y="741245"/>
                  </a:lnTo>
                  <a:lnTo>
                    <a:pt x="521866" y="704848"/>
                  </a:lnTo>
                  <a:lnTo>
                    <a:pt x="515112" y="662939"/>
                  </a:lnTo>
                  <a:lnTo>
                    <a:pt x="515112" y="331469"/>
                  </a:lnTo>
                  <a:lnTo>
                    <a:pt x="0" y="27698"/>
                  </a:lnTo>
                  <a:lnTo>
                    <a:pt x="515112" y="132587"/>
                  </a:lnTo>
                  <a:close/>
                </a:path>
              </a:pathLst>
            </a:custGeom>
            <a:ln w="12192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806954" y="5777890"/>
            <a:ext cx="2520315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新增、修改、刪除、檢</a:t>
            </a:r>
            <a:r>
              <a:rPr sz="14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視</a:t>
            </a: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、匯出 經公告或議價未與機構</a:t>
            </a:r>
            <a:r>
              <a:rPr sz="14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團</a:t>
            </a: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體成交 資料。</a:t>
            </a:r>
            <a:endParaRPr sz="1400">
              <a:latin typeface="Noto Sans CJK JP Medium"/>
              <a:cs typeface="Noto Sans CJK JP Medium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13</a:t>
            </a:r>
            <a:endParaRPr spc="-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20" y="1028699"/>
            <a:ext cx="7786116" cy="5553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176022"/>
            <a:ext cx="7957184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spc="-5" dirty="0"/>
              <a:t>義務採購填報管理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10" dirty="0"/>
              <a:t>報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5" dirty="0"/>
              <a:t>新</a:t>
            </a:r>
            <a:r>
              <a:rPr sz="2500" spc="-5" dirty="0"/>
              <a:t>增資</a:t>
            </a:r>
            <a:r>
              <a:rPr sz="2500" spc="5" dirty="0"/>
              <a:t>料</a:t>
            </a:r>
            <a:r>
              <a:rPr sz="2500" b="1" spc="-10" dirty="0">
                <a:latin typeface="Arial"/>
                <a:cs typeface="Arial"/>
              </a:rPr>
              <a:t>(</a:t>
            </a:r>
            <a:r>
              <a:rPr sz="2500" spc="5" dirty="0"/>
              <a:t>經</a:t>
            </a:r>
            <a:r>
              <a:rPr sz="2500" spc="-5" dirty="0"/>
              <a:t>公告或 </a:t>
            </a:r>
            <a:r>
              <a:rPr sz="2500" spc="-10" dirty="0"/>
              <a:t>議價未與機構團體成交金</a:t>
            </a:r>
            <a:r>
              <a:rPr sz="2500" spc="-5" dirty="0"/>
              <a:t>額</a:t>
            </a:r>
            <a:r>
              <a:rPr sz="2500" b="1" spc="-5" dirty="0">
                <a:latin typeface="Arial"/>
                <a:cs typeface="Arial"/>
              </a:rPr>
              <a:t>(B))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45093" y="633628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altLang="zh-TW" sz="1200" spc="-5" dirty="0" smtClean="0">
                <a:solidFill>
                  <a:srgbClr val="888888"/>
                </a:solidFill>
              </a:rPr>
              <a:t>14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924813" y="6124702"/>
            <a:ext cx="2312035" cy="570865"/>
            <a:chOff x="924813" y="6124702"/>
            <a:chExt cx="2312035" cy="570865"/>
          </a:xfrm>
        </p:grpSpPr>
        <p:sp>
          <p:nvSpPr>
            <p:cNvPr id="6" name="object 6"/>
            <p:cNvSpPr/>
            <p:nvPr/>
          </p:nvSpPr>
          <p:spPr>
            <a:xfrm>
              <a:off x="931163" y="6131052"/>
              <a:ext cx="2299335" cy="558165"/>
            </a:xfrm>
            <a:custGeom>
              <a:avLst/>
              <a:gdLst/>
              <a:ahLst/>
              <a:cxnLst/>
              <a:rect l="l" t="t" r="r" b="b"/>
              <a:pathLst>
                <a:path w="2299335" h="558165">
                  <a:moveTo>
                    <a:pt x="1891284" y="0"/>
                  </a:moveTo>
                  <a:lnTo>
                    <a:pt x="92964" y="0"/>
                  </a:lnTo>
                  <a:lnTo>
                    <a:pt x="56776" y="7305"/>
                  </a:lnTo>
                  <a:lnTo>
                    <a:pt x="27227" y="27227"/>
                  </a:lnTo>
                  <a:lnTo>
                    <a:pt x="7305" y="56776"/>
                  </a:lnTo>
                  <a:lnTo>
                    <a:pt x="0" y="92964"/>
                  </a:lnTo>
                  <a:lnTo>
                    <a:pt x="0" y="464820"/>
                  </a:lnTo>
                  <a:lnTo>
                    <a:pt x="7305" y="501007"/>
                  </a:lnTo>
                  <a:lnTo>
                    <a:pt x="27227" y="530556"/>
                  </a:lnTo>
                  <a:lnTo>
                    <a:pt x="56776" y="550478"/>
                  </a:lnTo>
                  <a:lnTo>
                    <a:pt x="92964" y="557784"/>
                  </a:lnTo>
                  <a:lnTo>
                    <a:pt x="1891284" y="557784"/>
                  </a:lnTo>
                  <a:lnTo>
                    <a:pt x="1927455" y="550478"/>
                  </a:lnTo>
                  <a:lnTo>
                    <a:pt x="1957006" y="530556"/>
                  </a:lnTo>
                  <a:lnTo>
                    <a:pt x="1976937" y="501007"/>
                  </a:lnTo>
                  <a:lnTo>
                    <a:pt x="1984248" y="464820"/>
                  </a:lnTo>
                  <a:lnTo>
                    <a:pt x="1984248" y="232410"/>
                  </a:lnTo>
                  <a:lnTo>
                    <a:pt x="2299208" y="191109"/>
                  </a:lnTo>
                  <a:lnTo>
                    <a:pt x="1984248" y="92964"/>
                  </a:lnTo>
                  <a:lnTo>
                    <a:pt x="1976937" y="56776"/>
                  </a:lnTo>
                  <a:lnTo>
                    <a:pt x="1957006" y="27227"/>
                  </a:lnTo>
                  <a:lnTo>
                    <a:pt x="1927455" y="7305"/>
                  </a:lnTo>
                  <a:lnTo>
                    <a:pt x="18912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31163" y="6131052"/>
              <a:ext cx="2299335" cy="558165"/>
            </a:xfrm>
            <a:custGeom>
              <a:avLst/>
              <a:gdLst/>
              <a:ahLst/>
              <a:cxnLst/>
              <a:rect l="l" t="t" r="r" b="b"/>
              <a:pathLst>
                <a:path w="2299335" h="558165">
                  <a:moveTo>
                    <a:pt x="0" y="92964"/>
                  </a:moveTo>
                  <a:lnTo>
                    <a:pt x="7305" y="56776"/>
                  </a:lnTo>
                  <a:lnTo>
                    <a:pt x="27227" y="27227"/>
                  </a:lnTo>
                  <a:lnTo>
                    <a:pt x="56776" y="7305"/>
                  </a:lnTo>
                  <a:lnTo>
                    <a:pt x="92964" y="0"/>
                  </a:lnTo>
                  <a:lnTo>
                    <a:pt x="1157478" y="0"/>
                  </a:lnTo>
                  <a:lnTo>
                    <a:pt x="1653540" y="0"/>
                  </a:lnTo>
                  <a:lnTo>
                    <a:pt x="1891284" y="0"/>
                  </a:lnTo>
                  <a:lnTo>
                    <a:pt x="1927455" y="7305"/>
                  </a:lnTo>
                  <a:lnTo>
                    <a:pt x="1957006" y="27227"/>
                  </a:lnTo>
                  <a:lnTo>
                    <a:pt x="1976937" y="56776"/>
                  </a:lnTo>
                  <a:lnTo>
                    <a:pt x="1984248" y="92964"/>
                  </a:lnTo>
                  <a:lnTo>
                    <a:pt x="2299208" y="191109"/>
                  </a:lnTo>
                  <a:lnTo>
                    <a:pt x="1984248" y="232410"/>
                  </a:lnTo>
                  <a:lnTo>
                    <a:pt x="1984248" y="464820"/>
                  </a:lnTo>
                  <a:lnTo>
                    <a:pt x="1976937" y="501007"/>
                  </a:lnTo>
                  <a:lnTo>
                    <a:pt x="1957006" y="530556"/>
                  </a:lnTo>
                  <a:lnTo>
                    <a:pt x="1927455" y="550478"/>
                  </a:lnTo>
                  <a:lnTo>
                    <a:pt x="1891284" y="557784"/>
                  </a:lnTo>
                  <a:lnTo>
                    <a:pt x="1653540" y="557784"/>
                  </a:lnTo>
                  <a:lnTo>
                    <a:pt x="1157478" y="557784"/>
                  </a:lnTo>
                  <a:lnTo>
                    <a:pt x="92964" y="557784"/>
                  </a:lnTo>
                  <a:lnTo>
                    <a:pt x="56776" y="550478"/>
                  </a:lnTo>
                  <a:lnTo>
                    <a:pt x="27227" y="530556"/>
                  </a:lnTo>
                  <a:lnTo>
                    <a:pt x="7305" y="501007"/>
                  </a:lnTo>
                  <a:lnTo>
                    <a:pt x="0" y="464820"/>
                  </a:lnTo>
                  <a:lnTo>
                    <a:pt x="0" y="232410"/>
                  </a:lnTo>
                  <a:lnTo>
                    <a:pt x="0" y="92964"/>
                  </a:lnTo>
                  <a:close/>
                </a:path>
              </a:pathLst>
            </a:custGeom>
            <a:ln w="12192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81557" y="6178397"/>
            <a:ext cx="180848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儲存經公告或議價未與</a:t>
            </a:r>
            <a:endParaRPr sz="1400">
              <a:latin typeface="Noto Sans CJK JP Medium"/>
              <a:cs typeface="Noto Sans CJK JP Medium"/>
            </a:endParaRPr>
          </a:p>
          <a:p>
            <a:pPr marL="12700">
              <a:lnSpc>
                <a:spcPct val="100000"/>
              </a:lnSpc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機構團體成交資料。</a:t>
            </a:r>
            <a:endParaRPr sz="1400">
              <a:latin typeface="Noto Sans CJK JP Medium"/>
              <a:cs typeface="Noto Sans CJK JP Medium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07947" y="1124711"/>
            <a:ext cx="7900034" cy="2113915"/>
            <a:chOff x="1107947" y="1124711"/>
            <a:chExt cx="7900034" cy="2113915"/>
          </a:xfrm>
        </p:grpSpPr>
        <p:sp>
          <p:nvSpPr>
            <p:cNvPr id="10" name="object 10"/>
            <p:cNvSpPr/>
            <p:nvPr/>
          </p:nvSpPr>
          <p:spPr>
            <a:xfrm>
              <a:off x="1122425" y="2763773"/>
              <a:ext cx="6734809" cy="460375"/>
            </a:xfrm>
            <a:custGeom>
              <a:avLst/>
              <a:gdLst/>
              <a:ahLst/>
              <a:cxnLst/>
              <a:rect l="l" t="t" r="r" b="b"/>
              <a:pathLst>
                <a:path w="6734809" h="460375">
                  <a:moveTo>
                    <a:pt x="0" y="460248"/>
                  </a:moveTo>
                  <a:lnTo>
                    <a:pt x="6734556" y="460248"/>
                  </a:lnTo>
                  <a:lnTo>
                    <a:pt x="6734556" y="0"/>
                  </a:lnTo>
                  <a:lnTo>
                    <a:pt x="0" y="0"/>
                  </a:lnTo>
                  <a:lnTo>
                    <a:pt x="0" y="460248"/>
                  </a:lnTo>
                  <a:close/>
                </a:path>
              </a:pathLst>
            </a:custGeom>
            <a:ln w="2895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792980" y="1124711"/>
              <a:ext cx="4215003" cy="15540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791456" y="1147508"/>
              <a:ext cx="4216527" cy="12402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824983" y="1156715"/>
              <a:ext cx="4105910" cy="1442720"/>
            </a:xfrm>
            <a:custGeom>
              <a:avLst/>
              <a:gdLst/>
              <a:ahLst/>
              <a:cxnLst/>
              <a:rect l="l" t="t" r="r" b="b"/>
              <a:pathLst>
                <a:path w="4105909" h="1442720">
                  <a:moveTo>
                    <a:pt x="1710689" y="1101852"/>
                  </a:moveTo>
                  <a:lnTo>
                    <a:pt x="684276" y="1101852"/>
                  </a:lnTo>
                  <a:lnTo>
                    <a:pt x="1845437" y="1442466"/>
                  </a:lnTo>
                  <a:lnTo>
                    <a:pt x="1710689" y="1101852"/>
                  </a:lnTo>
                  <a:close/>
                </a:path>
                <a:path w="4105909" h="1442720">
                  <a:moveTo>
                    <a:pt x="3922014" y="0"/>
                  </a:moveTo>
                  <a:lnTo>
                    <a:pt x="183641" y="0"/>
                  </a:lnTo>
                  <a:lnTo>
                    <a:pt x="134805" y="6556"/>
                  </a:lnTo>
                  <a:lnTo>
                    <a:pt x="90932" y="25061"/>
                  </a:lnTo>
                  <a:lnTo>
                    <a:pt x="53768" y="53768"/>
                  </a:lnTo>
                  <a:lnTo>
                    <a:pt x="25061" y="90932"/>
                  </a:lnTo>
                  <a:lnTo>
                    <a:pt x="6556" y="134805"/>
                  </a:lnTo>
                  <a:lnTo>
                    <a:pt x="0" y="183642"/>
                  </a:lnTo>
                  <a:lnTo>
                    <a:pt x="0" y="918210"/>
                  </a:lnTo>
                  <a:lnTo>
                    <a:pt x="6556" y="967046"/>
                  </a:lnTo>
                  <a:lnTo>
                    <a:pt x="25061" y="1010920"/>
                  </a:lnTo>
                  <a:lnTo>
                    <a:pt x="53768" y="1048083"/>
                  </a:lnTo>
                  <a:lnTo>
                    <a:pt x="90932" y="1076790"/>
                  </a:lnTo>
                  <a:lnTo>
                    <a:pt x="134805" y="1095295"/>
                  </a:lnTo>
                  <a:lnTo>
                    <a:pt x="183641" y="1101852"/>
                  </a:lnTo>
                  <a:lnTo>
                    <a:pt x="3922014" y="1101852"/>
                  </a:lnTo>
                  <a:lnTo>
                    <a:pt x="3970850" y="1095295"/>
                  </a:lnTo>
                  <a:lnTo>
                    <a:pt x="4014724" y="1076790"/>
                  </a:lnTo>
                  <a:lnTo>
                    <a:pt x="4051887" y="1048083"/>
                  </a:lnTo>
                  <a:lnTo>
                    <a:pt x="4080594" y="1010920"/>
                  </a:lnTo>
                  <a:lnTo>
                    <a:pt x="4099099" y="967046"/>
                  </a:lnTo>
                  <a:lnTo>
                    <a:pt x="4105656" y="918210"/>
                  </a:lnTo>
                  <a:lnTo>
                    <a:pt x="4105656" y="183642"/>
                  </a:lnTo>
                  <a:lnTo>
                    <a:pt x="4099099" y="134805"/>
                  </a:lnTo>
                  <a:lnTo>
                    <a:pt x="4080594" y="90932"/>
                  </a:lnTo>
                  <a:lnTo>
                    <a:pt x="4051887" y="53768"/>
                  </a:lnTo>
                  <a:lnTo>
                    <a:pt x="4014723" y="25061"/>
                  </a:lnTo>
                  <a:lnTo>
                    <a:pt x="3970850" y="6556"/>
                  </a:lnTo>
                  <a:lnTo>
                    <a:pt x="3922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24983" y="1156715"/>
              <a:ext cx="4105910" cy="1442720"/>
            </a:xfrm>
            <a:custGeom>
              <a:avLst/>
              <a:gdLst/>
              <a:ahLst/>
              <a:cxnLst/>
              <a:rect l="l" t="t" r="r" b="b"/>
              <a:pathLst>
                <a:path w="4105909" h="1442720">
                  <a:moveTo>
                    <a:pt x="0" y="183642"/>
                  </a:moveTo>
                  <a:lnTo>
                    <a:pt x="6556" y="134805"/>
                  </a:lnTo>
                  <a:lnTo>
                    <a:pt x="25061" y="90932"/>
                  </a:lnTo>
                  <a:lnTo>
                    <a:pt x="53768" y="53768"/>
                  </a:lnTo>
                  <a:lnTo>
                    <a:pt x="90932" y="25061"/>
                  </a:lnTo>
                  <a:lnTo>
                    <a:pt x="134805" y="6556"/>
                  </a:lnTo>
                  <a:lnTo>
                    <a:pt x="183641" y="0"/>
                  </a:lnTo>
                  <a:lnTo>
                    <a:pt x="684276" y="0"/>
                  </a:lnTo>
                  <a:lnTo>
                    <a:pt x="1710689" y="0"/>
                  </a:lnTo>
                  <a:lnTo>
                    <a:pt x="3922014" y="0"/>
                  </a:lnTo>
                  <a:lnTo>
                    <a:pt x="3970850" y="6556"/>
                  </a:lnTo>
                  <a:lnTo>
                    <a:pt x="4014723" y="25061"/>
                  </a:lnTo>
                  <a:lnTo>
                    <a:pt x="4051887" y="53768"/>
                  </a:lnTo>
                  <a:lnTo>
                    <a:pt x="4080594" y="90932"/>
                  </a:lnTo>
                  <a:lnTo>
                    <a:pt x="4099099" y="134805"/>
                  </a:lnTo>
                  <a:lnTo>
                    <a:pt x="4105656" y="183642"/>
                  </a:lnTo>
                  <a:lnTo>
                    <a:pt x="4105656" y="642747"/>
                  </a:lnTo>
                  <a:lnTo>
                    <a:pt x="4105656" y="918210"/>
                  </a:lnTo>
                  <a:lnTo>
                    <a:pt x="4099099" y="967046"/>
                  </a:lnTo>
                  <a:lnTo>
                    <a:pt x="4080594" y="1010920"/>
                  </a:lnTo>
                  <a:lnTo>
                    <a:pt x="4051887" y="1048083"/>
                  </a:lnTo>
                  <a:lnTo>
                    <a:pt x="4014724" y="1076790"/>
                  </a:lnTo>
                  <a:lnTo>
                    <a:pt x="3970850" y="1095295"/>
                  </a:lnTo>
                  <a:lnTo>
                    <a:pt x="3922014" y="1101852"/>
                  </a:lnTo>
                  <a:lnTo>
                    <a:pt x="1710689" y="1101852"/>
                  </a:lnTo>
                  <a:lnTo>
                    <a:pt x="1845437" y="1442466"/>
                  </a:lnTo>
                  <a:lnTo>
                    <a:pt x="684276" y="1101852"/>
                  </a:lnTo>
                  <a:lnTo>
                    <a:pt x="183641" y="1101852"/>
                  </a:lnTo>
                  <a:lnTo>
                    <a:pt x="134805" y="1095295"/>
                  </a:lnTo>
                  <a:lnTo>
                    <a:pt x="90931" y="1076790"/>
                  </a:lnTo>
                  <a:lnTo>
                    <a:pt x="53768" y="1048083"/>
                  </a:lnTo>
                  <a:lnTo>
                    <a:pt x="25061" y="1010919"/>
                  </a:lnTo>
                  <a:lnTo>
                    <a:pt x="6556" y="967046"/>
                  </a:lnTo>
                  <a:lnTo>
                    <a:pt x="0" y="918210"/>
                  </a:lnTo>
                  <a:lnTo>
                    <a:pt x="0" y="642747"/>
                  </a:lnTo>
                  <a:lnTo>
                    <a:pt x="0" y="183642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57698" y="1229995"/>
            <a:ext cx="3840479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新增作業僅能新增採購</a:t>
            </a:r>
            <a:r>
              <a:rPr sz="2000" b="0" spc="-1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來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源為</a:t>
            </a:r>
            <a:r>
              <a:rPr sz="2000" b="0" spc="-15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「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自 行採購」的資料，其餘</a:t>
            </a:r>
            <a:r>
              <a:rPr sz="2000" b="0" spc="-1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採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購來</a:t>
            </a:r>
            <a:r>
              <a:rPr sz="2000" b="0" spc="-1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源</a:t>
            </a:r>
            <a:r>
              <a:rPr sz="2000" b="0" dirty="0">
                <a:solidFill>
                  <a:srgbClr val="0000FF"/>
                </a:solidFill>
                <a:latin typeface="Noto Sans CJK JP Medium"/>
                <a:cs typeface="Noto Sans CJK JP Medium"/>
              </a:rPr>
              <a:t>資 料皆為系統自動匯入。</a:t>
            </a:r>
            <a:endParaRPr sz="2000">
              <a:latin typeface="Noto Sans CJK JP Medium"/>
              <a:cs typeface="Noto Sans CJK JP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176022"/>
            <a:ext cx="8170545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spc="-5" dirty="0"/>
              <a:t>義務採購填報管理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10" dirty="0"/>
              <a:t>報</a:t>
            </a:r>
            <a:r>
              <a:rPr sz="2500" b="1" spc="-10" dirty="0">
                <a:latin typeface="Arial"/>
                <a:cs typeface="Arial"/>
              </a:rPr>
              <a:t>(</a:t>
            </a:r>
            <a:r>
              <a:rPr sz="2500" spc="5" dirty="0"/>
              <a:t>不</a:t>
            </a:r>
            <a:r>
              <a:rPr sz="2500" spc="-5" dirty="0"/>
              <a:t>經優</a:t>
            </a:r>
            <a:r>
              <a:rPr sz="2500" spc="10" dirty="0"/>
              <a:t>先</a:t>
            </a:r>
            <a:r>
              <a:rPr sz="2500" spc="-5" dirty="0"/>
              <a:t>採購</a:t>
            </a:r>
            <a:r>
              <a:rPr sz="2500" spc="10" dirty="0"/>
              <a:t>程</a:t>
            </a:r>
            <a:r>
              <a:rPr sz="2500" spc="-5" dirty="0"/>
              <a:t>序成 </a:t>
            </a:r>
            <a:r>
              <a:rPr sz="2500" spc="-10" dirty="0"/>
              <a:t>交金額</a:t>
            </a:r>
            <a:r>
              <a:rPr sz="2500" b="1" spc="-10" dirty="0">
                <a:latin typeface="Arial"/>
                <a:cs typeface="Arial"/>
              </a:rPr>
              <a:t>(C))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45093" y="6336284"/>
            <a:ext cx="196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TW" sz="1200" spc="-5" dirty="0" smtClean="0">
                <a:solidFill>
                  <a:srgbClr val="888888"/>
                </a:solidFill>
                <a:latin typeface="Arial"/>
                <a:cs typeface="Arial"/>
              </a:rPr>
              <a:t>15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904" y="5701638"/>
            <a:ext cx="3487420" cy="3048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800" dirty="0">
                <a:solidFill>
                  <a:srgbClr val="3891A7"/>
                </a:solidFill>
                <a:latin typeface="Wingdings"/>
                <a:cs typeface="Wingdings"/>
              </a:rPr>
              <a:t>➢</a:t>
            </a:r>
            <a:r>
              <a:rPr sz="1800" spc="315" dirty="0">
                <a:solidFill>
                  <a:srgbClr val="3891A7"/>
                </a:solidFill>
                <a:latin typeface="Times New Roman"/>
                <a:cs typeface="Times New Roman"/>
              </a:rPr>
              <a:t> </a:t>
            </a:r>
            <a:r>
              <a:rPr sz="1800" b="0" spc="-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點按標題可以直接下載查核表</a:t>
            </a:r>
            <a:r>
              <a:rPr sz="1800" b="0" spc="-39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。</a:t>
            </a:r>
            <a:endParaRPr sz="1800">
              <a:latin typeface="Noto Sans CJK JP Medium"/>
              <a:cs typeface="Noto Sans CJK JP Medium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4715" y="1243583"/>
            <a:ext cx="8625840" cy="5523230"/>
            <a:chOff x="394715" y="1243583"/>
            <a:chExt cx="8625840" cy="5523230"/>
          </a:xfrm>
        </p:grpSpPr>
        <p:sp>
          <p:nvSpPr>
            <p:cNvPr id="6" name="object 6"/>
            <p:cNvSpPr/>
            <p:nvPr/>
          </p:nvSpPr>
          <p:spPr>
            <a:xfrm>
              <a:off x="394715" y="1243583"/>
              <a:ext cx="8625840" cy="501700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1399" y="5964936"/>
              <a:ext cx="2396490" cy="795655"/>
            </a:xfrm>
            <a:custGeom>
              <a:avLst/>
              <a:gdLst/>
              <a:ahLst/>
              <a:cxnLst/>
              <a:rect l="l" t="t" r="r" b="b"/>
              <a:pathLst>
                <a:path w="2396490" h="795654">
                  <a:moveTo>
                    <a:pt x="0" y="52857"/>
                  </a:moveTo>
                  <a:lnTo>
                    <a:pt x="497331" y="331469"/>
                  </a:lnTo>
                  <a:lnTo>
                    <a:pt x="497331" y="662939"/>
                  </a:lnTo>
                  <a:lnTo>
                    <a:pt x="504086" y="704848"/>
                  </a:lnTo>
                  <a:lnTo>
                    <a:pt x="522898" y="741245"/>
                  </a:lnTo>
                  <a:lnTo>
                    <a:pt x="551592" y="769945"/>
                  </a:lnTo>
                  <a:lnTo>
                    <a:pt x="587991" y="788767"/>
                  </a:lnTo>
                  <a:lnTo>
                    <a:pt x="629919" y="795526"/>
                  </a:lnTo>
                  <a:lnTo>
                    <a:pt x="2263648" y="795526"/>
                  </a:lnTo>
                  <a:lnTo>
                    <a:pt x="2305576" y="788767"/>
                  </a:lnTo>
                  <a:lnTo>
                    <a:pt x="2341975" y="769945"/>
                  </a:lnTo>
                  <a:lnTo>
                    <a:pt x="2370669" y="741245"/>
                  </a:lnTo>
                  <a:lnTo>
                    <a:pt x="2389481" y="704848"/>
                  </a:lnTo>
                  <a:lnTo>
                    <a:pt x="2396236" y="662939"/>
                  </a:lnTo>
                  <a:lnTo>
                    <a:pt x="2396236" y="132587"/>
                  </a:lnTo>
                  <a:lnTo>
                    <a:pt x="497331" y="132587"/>
                  </a:lnTo>
                  <a:lnTo>
                    <a:pt x="0" y="52857"/>
                  </a:lnTo>
                  <a:close/>
                </a:path>
                <a:path w="2396490" h="795654">
                  <a:moveTo>
                    <a:pt x="2263648" y="0"/>
                  </a:moveTo>
                  <a:lnTo>
                    <a:pt x="629919" y="0"/>
                  </a:lnTo>
                  <a:lnTo>
                    <a:pt x="587991" y="6759"/>
                  </a:lnTo>
                  <a:lnTo>
                    <a:pt x="551592" y="25581"/>
                  </a:lnTo>
                  <a:lnTo>
                    <a:pt x="522898" y="54282"/>
                  </a:lnTo>
                  <a:lnTo>
                    <a:pt x="504086" y="90679"/>
                  </a:lnTo>
                  <a:lnTo>
                    <a:pt x="497331" y="132587"/>
                  </a:lnTo>
                  <a:lnTo>
                    <a:pt x="2396236" y="132587"/>
                  </a:lnTo>
                  <a:lnTo>
                    <a:pt x="2389481" y="90679"/>
                  </a:lnTo>
                  <a:lnTo>
                    <a:pt x="2370669" y="54282"/>
                  </a:lnTo>
                  <a:lnTo>
                    <a:pt x="2341975" y="25581"/>
                  </a:lnTo>
                  <a:lnTo>
                    <a:pt x="2305576" y="6759"/>
                  </a:lnTo>
                  <a:lnTo>
                    <a:pt x="22636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11399" y="5964936"/>
              <a:ext cx="2396490" cy="795655"/>
            </a:xfrm>
            <a:custGeom>
              <a:avLst/>
              <a:gdLst/>
              <a:ahLst/>
              <a:cxnLst/>
              <a:rect l="l" t="t" r="r" b="b"/>
              <a:pathLst>
                <a:path w="2396490" h="795654">
                  <a:moveTo>
                    <a:pt x="497331" y="132587"/>
                  </a:moveTo>
                  <a:lnTo>
                    <a:pt x="504086" y="90679"/>
                  </a:lnTo>
                  <a:lnTo>
                    <a:pt x="522898" y="54282"/>
                  </a:lnTo>
                  <a:lnTo>
                    <a:pt x="551592" y="25581"/>
                  </a:lnTo>
                  <a:lnTo>
                    <a:pt x="587991" y="6759"/>
                  </a:lnTo>
                  <a:lnTo>
                    <a:pt x="629919" y="0"/>
                  </a:lnTo>
                  <a:lnTo>
                    <a:pt x="813816" y="0"/>
                  </a:lnTo>
                  <a:lnTo>
                    <a:pt x="1288541" y="0"/>
                  </a:lnTo>
                  <a:lnTo>
                    <a:pt x="2263648" y="0"/>
                  </a:lnTo>
                  <a:lnTo>
                    <a:pt x="2305576" y="6759"/>
                  </a:lnTo>
                  <a:lnTo>
                    <a:pt x="2341975" y="25581"/>
                  </a:lnTo>
                  <a:lnTo>
                    <a:pt x="2370669" y="54282"/>
                  </a:lnTo>
                  <a:lnTo>
                    <a:pt x="2389481" y="90679"/>
                  </a:lnTo>
                  <a:lnTo>
                    <a:pt x="2396236" y="132587"/>
                  </a:lnTo>
                  <a:lnTo>
                    <a:pt x="2396236" y="331469"/>
                  </a:lnTo>
                  <a:lnTo>
                    <a:pt x="2396236" y="662939"/>
                  </a:lnTo>
                  <a:lnTo>
                    <a:pt x="2389481" y="704848"/>
                  </a:lnTo>
                  <a:lnTo>
                    <a:pt x="2370669" y="741245"/>
                  </a:lnTo>
                  <a:lnTo>
                    <a:pt x="2341975" y="769945"/>
                  </a:lnTo>
                  <a:lnTo>
                    <a:pt x="2305576" y="788767"/>
                  </a:lnTo>
                  <a:lnTo>
                    <a:pt x="2263648" y="795526"/>
                  </a:lnTo>
                  <a:lnTo>
                    <a:pt x="1288541" y="795526"/>
                  </a:lnTo>
                  <a:lnTo>
                    <a:pt x="813816" y="795526"/>
                  </a:lnTo>
                  <a:lnTo>
                    <a:pt x="629919" y="795526"/>
                  </a:lnTo>
                  <a:lnTo>
                    <a:pt x="587991" y="788767"/>
                  </a:lnTo>
                  <a:lnTo>
                    <a:pt x="551592" y="769945"/>
                  </a:lnTo>
                  <a:lnTo>
                    <a:pt x="522898" y="741245"/>
                  </a:lnTo>
                  <a:lnTo>
                    <a:pt x="504086" y="704848"/>
                  </a:lnTo>
                  <a:lnTo>
                    <a:pt x="497331" y="662939"/>
                  </a:lnTo>
                  <a:lnTo>
                    <a:pt x="497331" y="331469"/>
                  </a:lnTo>
                  <a:lnTo>
                    <a:pt x="0" y="52857"/>
                  </a:lnTo>
                  <a:lnTo>
                    <a:pt x="497331" y="132587"/>
                  </a:lnTo>
                  <a:close/>
                </a:path>
              </a:pathLst>
            </a:custGeom>
            <a:ln w="12192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71597" y="6025692"/>
            <a:ext cx="163068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新增、修改、刪除、 檢視、匯出不經優先 採購程序成交資料。</a:t>
            </a:r>
            <a:endParaRPr sz="1400">
              <a:latin typeface="Noto Sans CJK JP Medium"/>
              <a:cs typeface="Noto Sans CJK JP Medium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5477" y="3752850"/>
            <a:ext cx="1828800" cy="2397760"/>
          </a:xfrm>
          <a:custGeom>
            <a:avLst/>
            <a:gdLst/>
            <a:ahLst/>
            <a:cxnLst/>
            <a:rect l="l" t="t" r="r" b="b"/>
            <a:pathLst>
              <a:path w="1828800" h="2397760">
                <a:moveTo>
                  <a:pt x="0" y="2397252"/>
                </a:moveTo>
                <a:lnTo>
                  <a:pt x="1828800" y="2397252"/>
                </a:lnTo>
                <a:lnTo>
                  <a:pt x="1828800" y="0"/>
                </a:lnTo>
                <a:lnTo>
                  <a:pt x="0" y="0"/>
                </a:lnTo>
                <a:lnTo>
                  <a:pt x="0" y="2397252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9684" y="1139952"/>
            <a:ext cx="7740396" cy="5366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176022"/>
            <a:ext cx="7957184" cy="74930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>
              <a:lnSpc>
                <a:spcPts val="2700"/>
              </a:lnSpc>
              <a:spcBef>
                <a:spcPts val="434"/>
              </a:spcBef>
            </a:pPr>
            <a:r>
              <a:rPr sz="2500" spc="-5" dirty="0"/>
              <a:t>義務採購填報管理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10" dirty="0"/>
              <a:t>報</a:t>
            </a:r>
            <a:r>
              <a:rPr sz="2500" b="1" spc="-10" dirty="0">
                <a:latin typeface="Arial"/>
                <a:cs typeface="Arial"/>
              </a:rPr>
              <a:t>-</a:t>
            </a:r>
            <a:r>
              <a:rPr sz="2500" spc="5" dirty="0"/>
              <a:t>新</a:t>
            </a:r>
            <a:r>
              <a:rPr sz="2500" spc="-5" dirty="0"/>
              <a:t>增資</a:t>
            </a:r>
            <a:r>
              <a:rPr sz="2500" spc="5" dirty="0"/>
              <a:t>料</a:t>
            </a:r>
            <a:r>
              <a:rPr sz="2500" b="1" spc="-10" dirty="0">
                <a:latin typeface="Arial"/>
                <a:cs typeface="Arial"/>
              </a:rPr>
              <a:t>(</a:t>
            </a:r>
            <a:r>
              <a:rPr sz="2500" spc="5" dirty="0"/>
              <a:t>不</a:t>
            </a:r>
            <a:r>
              <a:rPr sz="2500" spc="-5" dirty="0"/>
              <a:t>經優先 </a:t>
            </a:r>
            <a:r>
              <a:rPr sz="2500" spc="-10" dirty="0"/>
              <a:t>採購程序成交金</a:t>
            </a:r>
            <a:r>
              <a:rPr sz="2500" spc="-5" dirty="0"/>
              <a:t>額</a:t>
            </a:r>
            <a:r>
              <a:rPr sz="2500" b="1" spc="-10" dirty="0">
                <a:latin typeface="Arial"/>
                <a:cs typeface="Arial"/>
              </a:rPr>
              <a:t>(C))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50263" y="5620511"/>
            <a:ext cx="1878330" cy="570230"/>
            <a:chOff x="1350263" y="5620511"/>
            <a:chExt cx="1878330" cy="570230"/>
          </a:xfrm>
        </p:grpSpPr>
        <p:sp>
          <p:nvSpPr>
            <p:cNvPr id="5" name="object 5"/>
            <p:cNvSpPr/>
            <p:nvPr/>
          </p:nvSpPr>
          <p:spPr>
            <a:xfrm>
              <a:off x="1356359" y="5626607"/>
              <a:ext cx="1866264" cy="558165"/>
            </a:xfrm>
            <a:custGeom>
              <a:avLst/>
              <a:gdLst/>
              <a:ahLst/>
              <a:cxnLst/>
              <a:rect l="l" t="t" r="r" b="b"/>
              <a:pathLst>
                <a:path w="1866264" h="558164">
                  <a:moveTo>
                    <a:pt x="1161288" y="0"/>
                  </a:moveTo>
                  <a:lnTo>
                    <a:pt x="92964" y="0"/>
                  </a:lnTo>
                  <a:lnTo>
                    <a:pt x="56792" y="7305"/>
                  </a:lnTo>
                  <a:lnTo>
                    <a:pt x="27241" y="27227"/>
                  </a:lnTo>
                  <a:lnTo>
                    <a:pt x="7310" y="56776"/>
                  </a:lnTo>
                  <a:lnTo>
                    <a:pt x="0" y="92963"/>
                  </a:lnTo>
                  <a:lnTo>
                    <a:pt x="0" y="464819"/>
                  </a:lnTo>
                  <a:lnTo>
                    <a:pt x="7310" y="501007"/>
                  </a:lnTo>
                  <a:lnTo>
                    <a:pt x="27241" y="530556"/>
                  </a:lnTo>
                  <a:lnTo>
                    <a:pt x="56792" y="550478"/>
                  </a:lnTo>
                  <a:lnTo>
                    <a:pt x="92964" y="557783"/>
                  </a:lnTo>
                  <a:lnTo>
                    <a:pt x="1161288" y="557783"/>
                  </a:lnTo>
                  <a:lnTo>
                    <a:pt x="1197459" y="550478"/>
                  </a:lnTo>
                  <a:lnTo>
                    <a:pt x="1227010" y="530556"/>
                  </a:lnTo>
                  <a:lnTo>
                    <a:pt x="1246941" y="501007"/>
                  </a:lnTo>
                  <a:lnTo>
                    <a:pt x="1254252" y="464819"/>
                  </a:lnTo>
                  <a:lnTo>
                    <a:pt x="1254252" y="232409"/>
                  </a:lnTo>
                  <a:lnTo>
                    <a:pt x="1866138" y="172237"/>
                  </a:lnTo>
                  <a:lnTo>
                    <a:pt x="1254252" y="92963"/>
                  </a:lnTo>
                  <a:lnTo>
                    <a:pt x="1246941" y="56776"/>
                  </a:lnTo>
                  <a:lnTo>
                    <a:pt x="1227010" y="27227"/>
                  </a:lnTo>
                  <a:lnTo>
                    <a:pt x="1197459" y="7305"/>
                  </a:lnTo>
                  <a:lnTo>
                    <a:pt x="1161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56359" y="5626607"/>
              <a:ext cx="1866264" cy="558165"/>
            </a:xfrm>
            <a:custGeom>
              <a:avLst/>
              <a:gdLst/>
              <a:ahLst/>
              <a:cxnLst/>
              <a:rect l="l" t="t" r="r" b="b"/>
              <a:pathLst>
                <a:path w="1866264" h="558164">
                  <a:moveTo>
                    <a:pt x="0" y="92963"/>
                  </a:moveTo>
                  <a:lnTo>
                    <a:pt x="7310" y="56776"/>
                  </a:lnTo>
                  <a:lnTo>
                    <a:pt x="27241" y="27227"/>
                  </a:lnTo>
                  <a:lnTo>
                    <a:pt x="56792" y="7305"/>
                  </a:lnTo>
                  <a:lnTo>
                    <a:pt x="92964" y="0"/>
                  </a:lnTo>
                  <a:lnTo>
                    <a:pt x="731647" y="0"/>
                  </a:lnTo>
                  <a:lnTo>
                    <a:pt x="1045210" y="0"/>
                  </a:lnTo>
                  <a:lnTo>
                    <a:pt x="1161288" y="0"/>
                  </a:lnTo>
                  <a:lnTo>
                    <a:pt x="1197459" y="7305"/>
                  </a:lnTo>
                  <a:lnTo>
                    <a:pt x="1227010" y="27227"/>
                  </a:lnTo>
                  <a:lnTo>
                    <a:pt x="1246941" y="56776"/>
                  </a:lnTo>
                  <a:lnTo>
                    <a:pt x="1254252" y="92963"/>
                  </a:lnTo>
                  <a:lnTo>
                    <a:pt x="1866138" y="172237"/>
                  </a:lnTo>
                  <a:lnTo>
                    <a:pt x="1254252" y="232409"/>
                  </a:lnTo>
                  <a:lnTo>
                    <a:pt x="1254252" y="464819"/>
                  </a:lnTo>
                  <a:lnTo>
                    <a:pt x="1246941" y="501007"/>
                  </a:lnTo>
                  <a:lnTo>
                    <a:pt x="1227010" y="530556"/>
                  </a:lnTo>
                  <a:lnTo>
                    <a:pt x="1197459" y="550478"/>
                  </a:lnTo>
                  <a:lnTo>
                    <a:pt x="1161288" y="557783"/>
                  </a:lnTo>
                  <a:lnTo>
                    <a:pt x="1045210" y="557783"/>
                  </a:lnTo>
                  <a:lnTo>
                    <a:pt x="731647" y="557783"/>
                  </a:lnTo>
                  <a:lnTo>
                    <a:pt x="92964" y="557783"/>
                  </a:lnTo>
                  <a:lnTo>
                    <a:pt x="56792" y="550478"/>
                  </a:lnTo>
                  <a:lnTo>
                    <a:pt x="27241" y="530556"/>
                  </a:lnTo>
                  <a:lnTo>
                    <a:pt x="7310" y="501007"/>
                  </a:lnTo>
                  <a:lnTo>
                    <a:pt x="0" y="464819"/>
                  </a:lnTo>
                  <a:lnTo>
                    <a:pt x="0" y="232409"/>
                  </a:lnTo>
                  <a:lnTo>
                    <a:pt x="0" y="92963"/>
                  </a:lnTo>
                  <a:close/>
                </a:path>
              </a:pathLst>
            </a:custGeom>
            <a:ln w="12191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407033" y="5674867"/>
            <a:ext cx="127254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儲存不經優採程 序成</a:t>
            </a:r>
            <a:r>
              <a:rPr sz="1400" b="0" spc="-15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交</a:t>
            </a: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資料。</a:t>
            </a:r>
            <a:endParaRPr sz="1400">
              <a:latin typeface="Noto Sans CJK JP Medium"/>
              <a:cs typeface="Noto Sans CJK JP Medium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16</a:t>
            </a:r>
            <a:endParaRPr spc="-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488" y="175082"/>
            <a:ext cx="82327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/>
              <a:t>義務採購填報管</a:t>
            </a:r>
            <a:r>
              <a:rPr sz="2500" spc="-5" dirty="0"/>
              <a:t>理</a:t>
            </a:r>
            <a:r>
              <a:rPr sz="2500" spc="185" dirty="0"/>
              <a:t>-</a:t>
            </a:r>
            <a:r>
              <a:rPr sz="2500" spc="-5" dirty="0"/>
              <a:t>義務採購資</a:t>
            </a:r>
            <a:r>
              <a:rPr sz="2500" spc="5" dirty="0"/>
              <a:t>料</a:t>
            </a:r>
            <a:r>
              <a:rPr sz="2500" spc="-5" dirty="0"/>
              <a:t>填</a:t>
            </a:r>
            <a:r>
              <a:rPr sz="2500" spc="-10" dirty="0"/>
              <a:t>報</a:t>
            </a:r>
            <a:r>
              <a:rPr sz="2500" spc="185" dirty="0"/>
              <a:t>-</a:t>
            </a:r>
            <a:r>
              <a:rPr sz="2500" spc="-5" dirty="0"/>
              <a:t>匯入格式</a:t>
            </a:r>
            <a:r>
              <a:rPr sz="2500" spc="5" dirty="0"/>
              <a:t>之</a:t>
            </a:r>
            <a:r>
              <a:rPr sz="2500" spc="-5" dirty="0"/>
              <a:t>代碼參考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583488" y="518541"/>
            <a:ext cx="65976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0" spc="-5" dirty="0">
                <a:solidFill>
                  <a:srgbClr val="174E7A"/>
                </a:solidFill>
                <a:latin typeface="Noto Sans CJK JP Medium"/>
                <a:cs typeface="Noto Sans CJK JP Medium"/>
              </a:rPr>
              <a:t>頁籤</a:t>
            </a:r>
            <a:endParaRPr sz="2500">
              <a:latin typeface="Noto Sans CJK JP Medium"/>
              <a:cs typeface="Noto Sans CJK JP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1459" y="1146047"/>
            <a:ext cx="8502650" cy="5562600"/>
            <a:chOff x="251459" y="1146047"/>
            <a:chExt cx="8502650" cy="5562600"/>
          </a:xfrm>
        </p:grpSpPr>
        <p:sp>
          <p:nvSpPr>
            <p:cNvPr id="5" name="object 5"/>
            <p:cNvSpPr/>
            <p:nvPr/>
          </p:nvSpPr>
          <p:spPr>
            <a:xfrm>
              <a:off x="3718559" y="1146047"/>
              <a:ext cx="3628643" cy="23774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18559" y="4122419"/>
              <a:ext cx="3628643" cy="258622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1459" y="1581911"/>
              <a:ext cx="3029712" cy="3314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95946" y="3552443"/>
              <a:ext cx="1551940" cy="795655"/>
            </a:xfrm>
            <a:custGeom>
              <a:avLst/>
              <a:gdLst/>
              <a:ahLst/>
              <a:cxnLst/>
              <a:rect l="l" t="t" r="r" b="b"/>
              <a:pathLst>
                <a:path w="1551940" h="795654">
                  <a:moveTo>
                    <a:pt x="0" y="120649"/>
                  </a:moveTo>
                  <a:lnTo>
                    <a:pt x="424052" y="331469"/>
                  </a:lnTo>
                  <a:lnTo>
                    <a:pt x="424052" y="662939"/>
                  </a:lnTo>
                  <a:lnTo>
                    <a:pt x="430807" y="704868"/>
                  </a:lnTo>
                  <a:lnTo>
                    <a:pt x="449619" y="741267"/>
                  </a:lnTo>
                  <a:lnTo>
                    <a:pt x="478313" y="769961"/>
                  </a:lnTo>
                  <a:lnTo>
                    <a:pt x="514712" y="788773"/>
                  </a:lnTo>
                  <a:lnTo>
                    <a:pt x="556641" y="795527"/>
                  </a:lnTo>
                  <a:lnTo>
                    <a:pt x="1419225" y="795527"/>
                  </a:lnTo>
                  <a:lnTo>
                    <a:pt x="1461153" y="788773"/>
                  </a:lnTo>
                  <a:lnTo>
                    <a:pt x="1497552" y="769961"/>
                  </a:lnTo>
                  <a:lnTo>
                    <a:pt x="1526246" y="741267"/>
                  </a:lnTo>
                  <a:lnTo>
                    <a:pt x="1545058" y="704868"/>
                  </a:lnTo>
                  <a:lnTo>
                    <a:pt x="1551812" y="662939"/>
                  </a:lnTo>
                  <a:lnTo>
                    <a:pt x="1551812" y="132587"/>
                  </a:lnTo>
                  <a:lnTo>
                    <a:pt x="424052" y="132587"/>
                  </a:lnTo>
                  <a:lnTo>
                    <a:pt x="0" y="120649"/>
                  </a:lnTo>
                  <a:close/>
                </a:path>
                <a:path w="1551940" h="795654">
                  <a:moveTo>
                    <a:pt x="1419225" y="0"/>
                  </a:moveTo>
                  <a:lnTo>
                    <a:pt x="556641" y="0"/>
                  </a:lnTo>
                  <a:lnTo>
                    <a:pt x="514712" y="6754"/>
                  </a:lnTo>
                  <a:lnTo>
                    <a:pt x="478313" y="25566"/>
                  </a:lnTo>
                  <a:lnTo>
                    <a:pt x="449619" y="54260"/>
                  </a:lnTo>
                  <a:lnTo>
                    <a:pt x="430807" y="90659"/>
                  </a:lnTo>
                  <a:lnTo>
                    <a:pt x="424052" y="132587"/>
                  </a:lnTo>
                  <a:lnTo>
                    <a:pt x="1551812" y="132587"/>
                  </a:lnTo>
                  <a:lnTo>
                    <a:pt x="1545058" y="90659"/>
                  </a:lnTo>
                  <a:lnTo>
                    <a:pt x="1526246" y="54260"/>
                  </a:lnTo>
                  <a:lnTo>
                    <a:pt x="1497552" y="25566"/>
                  </a:lnTo>
                  <a:lnTo>
                    <a:pt x="1461153" y="6754"/>
                  </a:lnTo>
                  <a:lnTo>
                    <a:pt x="14192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95946" y="3552443"/>
              <a:ext cx="1551940" cy="795655"/>
            </a:xfrm>
            <a:custGeom>
              <a:avLst/>
              <a:gdLst/>
              <a:ahLst/>
              <a:cxnLst/>
              <a:rect l="l" t="t" r="r" b="b"/>
              <a:pathLst>
                <a:path w="1551940" h="795654">
                  <a:moveTo>
                    <a:pt x="424052" y="132587"/>
                  </a:moveTo>
                  <a:lnTo>
                    <a:pt x="430807" y="90659"/>
                  </a:lnTo>
                  <a:lnTo>
                    <a:pt x="449619" y="54260"/>
                  </a:lnTo>
                  <a:lnTo>
                    <a:pt x="478313" y="25566"/>
                  </a:lnTo>
                  <a:lnTo>
                    <a:pt x="514712" y="6754"/>
                  </a:lnTo>
                  <a:lnTo>
                    <a:pt x="556641" y="0"/>
                  </a:lnTo>
                  <a:lnTo>
                    <a:pt x="612012" y="0"/>
                  </a:lnTo>
                  <a:lnTo>
                    <a:pt x="893952" y="0"/>
                  </a:lnTo>
                  <a:lnTo>
                    <a:pt x="1419225" y="0"/>
                  </a:lnTo>
                  <a:lnTo>
                    <a:pt x="1461153" y="6754"/>
                  </a:lnTo>
                  <a:lnTo>
                    <a:pt x="1497552" y="25566"/>
                  </a:lnTo>
                  <a:lnTo>
                    <a:pt x="1526246" y="54260"/>
                  </a:lnTo>
                  <a:lnTo>
                    <a:pt x="1545058" y="90659"/>
                  </a:lnTo>
                  <a:lnTo>
                    <a:pt x="1551812" y="132587"/>
                  </a:lnTo>
                  <a:lnTo>
                    <a:pt x="1551812" y="331469"/>
                  </a:lnTo>
                  <a:lnTo>
                    <a:pt x="1551812" y="662939"/>
                  </a:lnTo>
                  <a:lnTo>
                    <a:pt x="1545058" y="704868"/>
                  </a:lnTo>
                  <a:lnTo>
                    <a:pt x="1526246" y="741267"/>
                  </a:lnTo>
                  <a:lnTo>
                    <a:pt x="1497552" y="769961"/>
                  </a:lnTo>
                  <a:lnTo>
                    <a:pt x="1461153" y="788773"/>
                  </a:lnTo>
                  <a:lnTo>
                    <a:pt x="1419225" y="795527"/>
                  </a:lnTo>
                  <a:lnTo>
                    <a:pt x="893952" y="795527"/>
                  </a:lnTo>
                  <a:lnTo>
                    <a:pt x="612012" y="795527"/>
                  </a:lnTo>
                  <a:lnTo>
                    <a:pt x="556641" y="795527"/>
                  </a:lnTo>
                  <a:lnTo>
                    <a:pt x="514712" y="788773"/>
                  </a:lnTo>
                  <a:lnTo>
                    <a:pt x="478313" y="769961"/>
                  </a:lnTo>
                  <a:lnTo>
                    <a:pt x="449619" y="741267"/>
                  </a:lnTo>
                  <a:lnTo>
                    <a:pt x="430807" y="704868"/>
                  </a:lnTo>
                  <a:lnTo>
                    <a:pt x="424052" y="662939"/>
                  </a:lnTo>
                  <a:lnTo>
                    <a:pt x="424052" y="331469"/>
                  </a:lnTo>
                  <a:lnTo>
                    <a:pt x="0" y="120649"/>
                  </a:lnTo>
                  <a:lnTo>
                    <a:pt x="424052" y="132587"/>
                  </a:lnTo>
                  <a:close/>
                </a:path>
              </a:pathLst>
            </a:custGeom>
            <a:ln w="12192">
              <a:solidFill>
                <a:srgbClr val="3891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3943" y="1062227"/>
            <a:ext cx="1856739" cy="399415"/>
          </a:xfrm>
          <a:prstGeom prst="rect">
            <a:avLst/>
          </a:prstGeom>
          <a:solidFill>
            <a:srgbClr val="FFFFFF"/>
          </a:solidFill>
          <a:ln w="9144">
            <a:solidFill>
              <a:srgbClr val="0000CC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0"/>
              </a:spcBef>
            </a:pPr>
            <a:r>
              <a:rPr sz="2000" spc="2090" dirty="0">
                <a:solidFill>
                  <a:srgbClr val="0000FF"/>
                </a:solidFill>
                <a:latin typeface="Wingdings"/>
                <a:cs typeface="Wingdings"/>
              </a:rPr>
              <a:t>⚫</a:t>
            </a:r>
            <a:r>
              <a:rPr sz="2000" dirty="0">
                <a:solidFill>
                  <a:srgbClr val="0000FF"/>
                </a:solidFill>
                <a:latin typeface="UKIJ CJK"/>
                <a:cs typeface="UKIJ CJK"/>
              </a:rPr>
              <a:t>機關代碼</a:t>
            </a:r>
            <a:endParaRPr sz="2000">
              <a:latin typeface="UKIJ CJK"/>
              <a:cs typeface="UKIJ CJK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17</a:t>
            </a:r>
            <a:endParaRPr spc="-5" dirty="0"/>
          </a:p>
        </p:txBody>
      </p:sp>
      <p:sp>
        <p:nvSpPr>
          <p:cNvPr id="11" name="object 11"/>
          <p:cNvSpPr txBox="1"/>
          <p:nvPr/>
        </p:nvSpPr>
        <p:spPr>
          <a:xfrm>
            <a:off x="3784091" y="3639311"/>
            <a:ext cx="3266440" cy="40132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CC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2000" spc="2090" dirty="0">
                <a:solidFill>
                  <a:srgbClr val="0000FF"/>
                </a:solidFill>
                <a:latin typeface="Wingdings"/>
                <a:cs typeface="Wingdings"/>
              </a:rPr>
              <a:t>⚫</a:t>
            </a:r>
            <a:r>
              <a:rPr sz="2000" dirty="0">
                <a:solidFill>
                  <a:srgbClr val="0000FF"/>
                </a:solidFill>
                <a:latin typeface="UKIJ CJK"/>
                <a:cs typeface="UKIJ CJK"/>
              </a:rPr>
              <a:t>優採廠商及商品編號代</a:t>
            </a:r>
            <a:r>
              <a:rPr sz="2000" spc="-1165" dirty="0">
                <a:solidFill>
                  <a:srgbClr val="0000FF"/>
                </a:solidFill>
                <a:latin typeface="UKIJ CJK"/>
                <a:cs typeface="UKIJ CJK"/>
              </a:rPr>
              <a:t>碼</a:t>
            </a:r>
            <a:endParaRPr sz="2000">
              <a:latin typeface="UKIJ CJK"/>
              <a:cs typeface="UKIJ CJ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4091" y="665987"/>
            <a:ext cx="2013585" cy="401320"/>
          </a:xfrm>
          <a:prstGeom prst="rect">
            <a:avLst/>
          </a:prstGeom>
          <a:solidFill>
            <a:srgbClr val="FFFFFF"/>
          </a:solidFill>
          <a:ln w="9144">
            <a:solidFill>
              <a:srgbClr val="0000CC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000" spc="2090" dirty="0">
                <a:solidFill>
                  <a:srgbClr val="0000FF"/>
                </a:solidFill>
                <a:latin typeface="Wingdings"/>
                <a:cs typeface="Wingdings"/>
              </a:rPr>
              <a:t>⚫</a:t>
            </a:r>
            <a:r>
              <a:rPr sz="2000" dirty="0">
                <a:solidFill>
                  <a:srgbClr val="0000FF"/>
                </a:solidFill>
                <a:latin typeface="UKIJ CJK"/>
                <a:cs typeface="UKIJ CJK"/>
              </a:rPr>
              <a:t>商品分類代</a:t>
            </a:r>
            <a:r>
              <a:rPr sz="2000" spc="-1019" dirty="0">
                <a:solidFill>
                  <a:srgbClr val="0000FF"/>
                </a:solidFill>
                <a:latin typeface="UKIJ CJK"/>
                <a:cs typeface="UKIJ CJK"/>
              </a:rPr>
              <a:t>碼</a:t>
            </a:r>
            <a:endParaRPr sz="2000">
              <a:latin typeface="UKIJ CJK"/>
              <a:cs typeface="UKIJ CJ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82865" y="3611626"/>
            <a:ext cx="109474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匯入格式之 代碼皆以黃 色頁籤</a:t>
            </a:r>
            <a:r>
              <a:rPr sz="1400" b="0" spc="-1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呈</a:t>
            </a:r>
            <a:r>
              <a:rPr sz="1400" b="0" dirty="0">
                <a:solidFill>
                  <a:srgbClr val="3891A7"/>
                </a:solidFill>
                <a:latin typeface="Noto Sans CJK JP Medium"/>
                <a:cs typeface="Noto Sans CJK JP Medium"/>
              </a:rPr>
              <a:t>現。</a:t>
            </a:r>
            <a:endParaRPr sz="1400">
              <a:latin typeface="Noto Sans CJK JP Medium"/>
              <a:cs typeface="Noto Sans CJK JP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6" y="1664207"/>
            <a:ext cx="8976359" cy="3802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7542" y="322021"/>
            <a:ext cx="7369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義務採購填報管</a:t>
            </a:r>
            <a:r>
              <a:rPr spc="-5" dirty="0"/>
              <a:t>理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義務採購資料審</a:t>
            </a:r>
            <a:r>
              <a:rPr spc="-10" dirty="0"/>
              <a:t>核</a:t>
            </a:r>
            <a:r>
              <a:rPr b="1" spc="-5" dirty="0">
                <a:latin typeface="Arial"/>
                <a:cs typeface="Arial"/>
              </a:rPr>
              <a:t>-</a:t>
            </a:r>
            <a:r>
              <a:rPr spc="-5" dirty="0"/>
              <a:t>查詢作業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16736" y="1028700"/>
            <a:ext cx="7827645" cy="4451985"/>
            <a:chOff x="1316736" y="1028700"/>
            <a:chExt cx="7827645" cy="4451985"/>
          </a:xfrm>
        </p:grpSpPr>
        <p:sp>
          <p:nvSpPr>
            <p:cNvPr id="5" name="object 5"/>
            <p:cNvSpPr/>
            <p:nvPr/>
          </p:nvSpPr>
          <p:spPr>
            <a:xfrm>
              <a:off x="3112008" y="1028700"/>
              <a:ext cx="6031992" cy="19004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9690" y="4755641"/>
              <a:ext cx="327660" cy="711835"/>
            </a:xfrm>
            <a:custGeom>
              <a:avLst/>
              <a:gdLst/>
              <a:ahLst/>
              <a:cxnLst/>
              <a:rect l="l" t="t" r="r" b="b"/>
              <a:pathLst>
                <a:path w="327660" h="711835">
                  <a:moveTo>
                    <a:pt x="0" y="711707"/>
                  </a:moveTo>
                  <a:lnTo>
                    <a:pt x="327659" y="711707"/>
                  </a:lnTo>
                  <a:lnTo>
                    <a:pt x="327659" y="0"/>
                  </a:lnTo>
                  <a:lnTo>
                    <a:pt x="0" y="0"/>
                  </a:lnTo>
                  <a:lnTo>
                    <a:pt x="0" y="71170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16963" y="2929889"/>
              <a:ext cx="1656080" cy="1840230"/>
            </a:xfrm>
            <a:custGeom>
              <a:avLst/>
              <a:gdLst/>
              <a:ahLst/>
              <a:cxnLst/>
              <a:rect l="l" t="t" r="r" b="b"/>
              <a:pathLst>
                <a:path w="1656079" h="1840229">
                  <a:moveTo>
                    <a:pt x="1594168" y="49172"/>
                  </a:moveTo>
                  <a:lnTo>
                    <a:pt x="0" y="1822323"/>
                  </a:lnTo>
                  <a:lnTo>
                    <a:pt x="508" y="1830451"/>
                  </a:lnTo>
                  <a:lnTo>
                    <a:pt x="11175" y="1840103"/>
                  </a:lnTo>
                  <a:lnTo>
                    <a:pt x="19304" y="1839595"/>
                  </a:lnTo>
                  <a:lnTo>
                    <a:pt x="1613362" y="66426"/>
                  </a:lnTo>
                  <a:lnTo>
                    <a:pt x="1594168" y="49172"/>
                  </a:lnTo>
                  <a:close/>
                </a:path>
                <a:path w="1656079" h="1840229">
                  <a:moveTo>
                    <a:pt x="1646434" y="33782"/>
                  </a:moveTo>
                  <a:lnTo>
                    <a:pt x="1615821" y="33782"/>
                  </a:lnTo>
                  <a:lnTo>
                    <a:pt x="1621155" y="38481"/>
                  </a:lnTo>
                  <a:lnTo>
                    <a:pt x="1626489" y="43307"/>
                  </a:lnTo>
                  <a:lnTo>
                    <a:pt x="1626870" y="51562"/>
                  </a:lnTo>
                  <a:lnTo>
                    <a:pt x="1622044" y="56769"/>
                  </a:lnTo>
                  <a:lnTo>
                    <a:pt x="1613362" y="66426"/>
                  </a:lnTo>
                  <a:lnTo>
                    <a:pt x="1632712" y="83820"/>
                  </a:lnTo>
                  <a:lnTo>
                    <a:pt x="1646434" y="33782"/>
                  </a:lnTo>
                  <a:close/>
                </a:path>
                <a:path w="1656079" h="1840229">
                  <a:moveTo>
                    <a:pt x="1615821" y="33782"/>
                  </a:moveTo>
                  <a:lnTo>
                    <a:pt x="1607566" y="34162"/>
                  </a:lnTo>
                  <a:lnTo>
                    <a:pt x="1602867" y="39497"/>
                  </a:lnTo>
                  <a:lnTo>
                    <a:pt x="1594168" y="49172"/>
                  </a:lnTo>
                  <a:lnTo>
                    <a:pt x="1613362" y="66426"/>
                  </a:lnTo>
                  <a:lnTo>
                    <a:pt x="1622044" y="56769"/>
                  </a:lnTo>
                  <a:lnTo>
                    <a:pt x="1626870" y="51562"/>
                  </a:lnTo>
                  <a:lnTo>
                    <a:pt x="1626489" y="43307"/>
                  </a:lnTo>
                  <a:lnTo>
                    <a:pt x="1621155" y="38481"/>
                  </a:lnTo>
                  <a:lnTo>
                    <a:pt x="1615821" y="33782"/>
                  </a:lnTo>
                  <a:close/>
                </a:path>
                <a:path w="1656079" h="1840229">
                  <a:moveTo>
                    <a:pt x="1655699" y="0"/>
                  </a:moveTo>
                  <a:lnTo>
                    <a:pt x="1574927" y="31876"/>
                  </a:lnTo>
                  <a:lnTo>
                    <a:pt x="1594168" y="49172"/>
                  </a:lnTo>
                  <a:lnTo>
                    <a:pt x="1602867" y="39497"/>
                  </a:lnTo>
                  <a:lnTo>
                    <a:pt x="1607566" y="34162"/>
                  </a:lnTo>
                  <a:lnTo>
                    <a:pt x="1615821" y="33782"/>
                  </a:lnTo>
                  <a:lnTo>
                    <a:pt x="1646434" y="33782"/>
                  </a:lnTo>
                  <a:lnTo>
                    <a:pt x="16556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41491" y="2918460"/>
              <a:ext cx="3224402" cy="14611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452615" y="3139439"/>
              <a:ext cx="2383155" cy="129349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01563" y="2974848"/>
              <a:ext cx="3087370" cy="1327785"/>
            </a:xfrm>
            <a:custGeom>
              <a:avLst/>
              <a:gdLst/>
              <a:ahLst/>
              <a:cxnLst/>
              <a:rect l="l" t="t" r="r" b="b"/>
              <a:pathLst>
                <a:path w="3087370" h="1327785">
                  <a:moveTo>
                    <a:pt x="0" y="0"/>
                  </a:moveTo>
                  <a:lnTo>
                    <a:pt x="567816" y="667765"/>
                  </a:lnTo>
                  <a:lnTo>
                    <a:pt x="567816" y="1138935"/>
                  </a:lnTo>
                  <a:lnTo>
                    <a:pt x="574545" y="1189056"/>
                  </a:lnTo>
                  <a:lnTo>
                    <a:pt x="593536" y="1234082"/>
                  </a:lnTo>
                  <a:lnTo>
                    <a:pt x="622998" y="1272222"/>
                  </a:lnTo>
                  <a:lnTo>
                    <a:pt x="661138" y="1301684"/>
                  </a:lnTo>
                  <a:lnTo>
                    <a:pt x="706164" y="1320675"/>
                  </a:lnTo>
                  <a:lnTo>
                    <a:pt x="756285" y="1327403"/>
                  </a:lnTo>
                  <a:lnTo>
                    <a:pt x="2898520" y="1327403"/>
                  </a:lnTo>
                  <a:lnTo>
                    <a:pt x="2948641" y="1320675"/>
                  </a:lnTo>
                  <a:lnTo>
                    <a:pt x="2993667" y="1301684"/>
                  </a:lnTo>
                  <a:lnTo>
                    <a:pt x="3031807" y="1272222"/>
                  </a:lnTo>
                  <a:lnTo>
                    <a:pt x="3061269" y="1234082"/>
                  </a:lnTo>
                  <a:lnTo>
                    <a:pt x="3080260" y="1189056"/>
                  </a:lnTo>
                  <a:lnTo>
                    <a:pt x="3086989" y="1138935"/>
                  </a:lnTo>
                  <a:lnTo>
                    <a:pt x="3086989" y="385063"/>
                  </a:lnTo>
                  <a:lnTo>
                    <a:pt x="567816" y="385063"/>
                  </a:lnTo>
                  <a:lnTo>
                    <a:pt x="0" y="0"/>
                  </a:lnTo>
                  <a:close/>
                </a:path>
                <a:path w="3087370" h="1327785">
                  <a:moveTo>
                    <a:pt x="2898520" y="196596"/>
                  </a:moveTo>
                  <a:lnTo>
                    <a:pt x="756285" y="196596"/>
                  </a:lnTo>
                  <a:lnTo>
                    <a:pt x="706164" y="203324"/>
                  </a:lnTo>
                  <a:lnTo>
                    <a:pt x="661138" y="222315"/>
                  </a:lnTo>
                  <a:lnTo>
                    <a:pt x="622998" y="251777"/>
                  </a:lnTo>
                  <a:lnTo>
                    <a:pt x="593536" y="289917"/>
                  </a:lnTo>
                  <a:lnTo>
                    <a:pt x="574545" y="334943"/>
                  </a:lnTo>
                  <a:lnTo>
                    <a:pt x="567816" y="385063"/>
                  </a:lnTo>
                  <a:lnTo>
                    <a:pt x="3086989" y="385063"/>
                  </a:lnTo>
                  <a:lnTo>
                    <a:pt x="3080260" y="334943"/>
                  </a:lnTo>
                  <a:lnTo>
                    <a:pt x="3061269" y="289917"/>
                  </a:lnTo>
                  <a:lnTo>
                    <a:pt x="3031807" y="251777"/>
                  </a:lnTo>
                  <a:lnTo>
                    <a:pt x="2993667" y="222315"/>
                  </a:lnTo>
                  <a:lnTo>
                    <a:pt x="2948641" y="203324"/>
                  </a:lnTo>
                  <a:lnTo>
                    <a:pt x="2898520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01563" y="2974848"/>
              <a:ext cx="3087370" cy="1327785"/>
            </a:xfrm>
            <a:custGeom>
              <a:avLst/>
              <a:gdLst/>
              <a:ahLst/>
              <a:cxnLst/>
              <a:rect l="l" t="t" r="r" b="b"/>
              <a:pathLst>
                <a:path w="3087370" h="1327785">
                  <a:moveTo>
                    <a:pt x="567816" y="385063"/>
                  </a:moveTo>
                  <a:lnTo>
                    <a:pt x="574545" y="334943"/>
                  </a:lnTo>
                  <a:lnTo>
                    <a:pt x="593536" y="289917"/>
                  </a:lnTo>
                  <a:lnTo>
                    <a:pt x="622998" y="251777"/>
                  </a:lnTo>
                  <a:lnTo>
                    <a:pt x="661138" y="222315"/>
                  </a:lnTo>
                  <a:lnTo>
                    <a:pt x="706164" y="203324"/>
                  </a:lnTo>
                  <a:lnTo>
                    <a:pt x="756285" y="196596"/>
                  </a:lnTo>
                  <a:lnTo>
                    <a:pt x="987679" y="196596"/>
                  </a:lnTo>
                  <a:lnTo>
                    <a:pt x="1617471" y="196596"/>
                  </a:lnTo>
                  <a:lnTo>
                    <a:pt x="2898520" y="196596"/>
                  </a:lnTo>
                  <a:lnTo>
                    <a:pt x="2948641" y="203324"/>
                  </a:lnTo>
                  <a:lnTo>
                    <a:pt x="2993667" y="222315"/>
                  </a:lnTo>
                  <a:lnTo>
                    <a:pt x="3031807" y="251777"/>
                  </a:lnTo>
                  <a:lnTo>
                    <a:pt x="3061269" y="289917"/>
                  </a:lnTo>
                  <a:lnTo>
                    <a:pt x="3080260" y="334943"/>
                  </a:lnTo>
                  <a:lnTo>
                    <a:pt x="3086989" y="385063"/>
                  </a:lnTo>
                  <a:lnTo>
                    <a:pt x="3086989" y="667765"/>
                  </a:lnTo>
                  <a:lnTo>
                    <a:pt x="3086989" y="1138935"/>
                  </a:lnTo>
                  <a:lnTo>
                    <a:pt x="3080260" y="1189056"/>
                  </a:lnTo>
                  <a:lnTo>
                    <a:pt x="3061269" y="1234082"/>
                  </a:lnTo>
                  <a:lnTo>
                    <a:pt x="3031807" y="1272222"/>
                  </a:lnTo>
                  <a:lnTo>
                    <a:pt x="2993667" y="1301684"/>
                  </a:lnTo>
                  <a:lnTo>
                    <a:pt x="2948641" y="1320675"/>
                  </a:lnTo>
                  <a:lnTo>
                    <a:pt x="2898520" y="1327403"/>
                  </a:lnTo>
                  <a:lnTo>
                    <a:pt x="1617471" y="1327403"/>
                  </a:lnTo>
                  <a:lnTo>
                    <a:pt x="987679" y="1327403"/>
                  </a:lnTo>
                  <a:lnTo>
                    <a:pt x="756285" y="1327403"/>
                  </a:lnTo>
                  <a:lnTo>
                    <a:pt x="706164" y="1320675"/>
                  </a:lnTo>
                  <a:lnTo>
                    <a:pt x="661138" y="1301684"/>
                  </a:lnTo>
                  <a:lnTo>
                    <a:pt x="622998" y="1272222"/>
                  </a:lnTo>
                  <a:lnTo>
                    <a:pt x="593536" y="1234082"/>
                  </a:lnTo>
                  <a:lnTo>
                    <a:pt x="574545" y="1189056"/>
                  </a:lnTo>
                  <a:lnTo>
                    <a:pt x="567816" y="1138935"/>
                  </a:lnTo>
                  <a:lnTo>
                    <a:pt x="567816" y="667765"/>
                  </a:lnTo>
                  <a:lnTo>
                    <a:pt x="0" y="0"/>
                  </a:lnTo>
                  <a:lnTo>
                    <a:pt x="567816" y="385063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603872" y="3215462"/>
            <a:ext cx="205232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60"/>
              </a:lnSpc>
              <a:spcBef>
                <a:spcPts val="100"/>
              </a:spcBef>
            </a:pPr>
            <a:r>
              <a:rPr sz="1800" b="0" spc="-5" dirty="0">
                <a:solidFill>
                  <a:srgbClr val="006FC0"/>
                </a:solidFill>
                <a:latin typeface="Noto Sans CJK JP Medium"/>
                <a:cs typeface="Noto Sans CJK JP Medium"/>
              </a:rPr>
              <a:t>審核</a:t>
            </a:r>
            <a:endParaRPr sz="1800">
              <a:latin typeface="Noto Sans CJK JP Medium"/>
              <a:cs typeface="Noto Sans CJK JP Medium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solidFill>
                  <a:srgbClr val="3891A7"/>
                </a:solidFill>
                <a:latin typeface="UKIJ CJK"/>
                <a:cs typeface="UKIJ CJK"/>
              </a:rPr>
              <a:t>點按【審核】圖示，需 先【受理】，進到審核 作業。</a:t>
            </a:r>
            <a:endParaRPr sz="1600">
              <a:latin typeface="UKIJ CJK"/>
              <a:cs typeface="UKIJ CJK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18</a:t>
            </a:r>
            <a:endParaRPr spc="-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887" y="0"/>
            <a:ext cx="8516620" cy="83820"/>
          </a:xfrm>
          <a:custGeom>
            <a:avLst/>
            <a:gdLst/>
            <a:ahLst/>
            <a:cxnLst/>
            <a:rect l="l" t="t" r="r" b="b"/>
            <a:pathLst>
              <a:path w="8516620" h="83820">
                <a:moveTo>
                  <a:pt x="8516112" y="0"/>
                </a:moveTo>
                <a:lnTo>
                  <a:pt x="0" y="0"/>
                </a:lnTo>
                <a:lnTo>
                  <a:pt x="0" y="83820"/>
                </a:lnTo>
                <a:lnTo>
                  <a:pt x="8516112" y="83820"/>
                </a:lnTo>
                <a:lnTo>
                  <a:pt x="851611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726935"/>
            <a:ext cx="9144000" cy="131445"/>
          </a:xfrm>
          <a:custGeom>
            <a:avLst/>
            <a:gdLst/>
            <a:ahLst/>
            <a:cxnLst/>
            <a:rect l="l" t="t" r="r" b="b"/>
            <a:pathLst>
              <a:path w="9144000" h="131445">
                <a:moveTo>
                  <a:pt x="9144000" y="0"/>
                </a:moveTo>
                <a:lnTo>
                  <a:pt x="0" y="0"/>
                </a:lnTo>
                <a:lnTo>
                  <a:pt x="0" y="131063"/>
                </a:lnTo>
                <a:lnTo>
                  <a:pt x="9144000" y="131063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8015" cy="83820"/>
          </a:xfrm>
          <a:custGeom>
            <a:avLst/>
            <a:gdLst/>
            <a:ahLst/>
            <a:cxnLst/>
            <a:rect l="l" t="t" r="r" b="b"/>
            <a:pathLst>
              <a:path w="628015" h="83820">
                <a:moveTo>
                  <a:pt x="627888" y="0"/>
                </a:moveTo>
                <a:lnTo>
                  <a:pt x="0" y="0"/>
                </a:lnTo>
                <a:lnTo>
                  <a:pt x="0" y="83820"/>
                </a:lnTo>
                <a:lnTo>
                  <a:pt x="627888" y="83820"/>
                </a:lnTo>
                <a:lnTo>
                  <a:pt x="6278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76198"/>
            <a:ext cx="9144000" cy="6655434"/>
            <a:chOff x="0" y="76198"/>
            <a:chExt cx="9144000" cy="6655434"/>
          </a:xfrm>
        </p:grpSpPr>
        <p:sp>
          <p:nvSpPr>
            <p:cNvPr id="6" name="object 6"/>
            <p:cNvSpPr/>
            <p:nvPr/>
          </p:nvSpPr>
          <p:spPr>
            <a:xfrm>
              <a:off x="8621935" y="162857"/>
              <a:ext cx="424719" cy="2076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16824" y="108203"/>
              <a:ext cx="522731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44383" y="108203"/>
              <a:ext cx="522731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76198"/>
              <a:ext cx="9143999" cy="66553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75" y="394715"/>
              <a:ext cx="521208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8703" y="1239011"/>
              <a:ext cx="8468868" cy="52044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55168" y="209550"/>
            <a:ext cx="8132445" cy="8661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130"/>
              </a:lnSpc>
              <a:spcBef>
                <a:spcPts val="500"/>
              </a:spcBef>
            </a:pPr>
            <a:r>
              <a:rPr sz="2900" dirty="0"/>
              <a:t>義務採購填報管理</a:t>
            </a:r>
            <a:r>
              <a:rPr sz="2900" b="1" spc="5" dirty="0">
                <a:latin typeface="Arial"/>
                <a:cs typeface="Arial"/>
              </a:rPr>
              <a:t>-</a:t>
            </a:r>
            <a:r>
              <a:rPr sz="2900" spc="-15" dirty="0"/>
              <a:t>義</a:t>
            </a:r>
            <a:r>
              <a:rPr sz="2900" dirty="0"/>
              <a:t>務採</a:t>
            </a:r>
            <a:r>
              <a:rPr sz="2900" spc="-15" dirty="0"/>
              <a:t>購</a:t>
            </a:r>
            <a:r>
              <a:rPr sz="2900" dirty="0"/>
              <a:t>資料</a:t>
            </a:r>
            <a:r>
              <a:rPr sz="2900" spc="-15" dirty="0"/>
              <a:t>審</a:t>
            </a:r>
            <a:r>
              <a:rPr sz="2900" dirty="0"/>
              <a:t>核</a:t>
            </a:r>
            <a:r>
              <a:rPr sz="2900" b="1" spc="-10" dirty="0">
                <a:latin typeface="Arial"/>
                <a:cs typeface="Arial"/>
              </a:rPr>
              <a:t>-</a:t>
            </a:r>
            <a:r>
              <a:rPr sz="2900" dirty="0"/>
              <a:t>審</a:t>
            </a:r>
            <a:r>
              <a:rPr sz="2900" spc="-15" dirty="0"/>
              <a:t>核</a:t>
            </a:r>
            <a:r>
              <a:rPr sz="2900" dirty="0"/>
              <a:t>作</a:t>
            </a:r>
            <a:r>
              <a:rPr sz="2900" spc="-5" dirty="0"/>
              <a:t>業</a:t>
            </a:r>
            <a:r>
              <a:rPr sz="2900" b="1" spc="-10" dirty="0">
                <a:latin typeface="Arial"/>
                <a:cs typeface="Arial"/>
              </a:rPr>
              <a:t>(</a:t>
            </a:r>
            <a:r>
              <a:rPr sz="2900" dirty="0"/>
              <a:t>檢 視身心障礙團體成交資</a:t>
            </a:r>
            <a:r>
              <a:rPr sz="2900" spc="-10" dirty="0"/>
              <a:t>料</a:t>
            </a:r>
            <a:r>
              <a:rPr sz="2900" b="1" dirty="0">
                <a:latin typeface="Arial"/>
                <a:cs typeface="Arial"/>
              </a:rPr>
              <a:t>(A))</a:t>
            </a:r>
            <a:endParaRPr sz="29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19</a:t>
            </a:r>
            <a:endParaRPr spc="-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7887" y="0"/>
            <a:ext cx="8516620" cy="83820"/>
          </a:xfrm>
          <a:custGeom>
            <a:avLst/>
            <a:gdLst/>
            <a:ahLst/>
            <a:cxnLst/>
            <a:rect l="l" t="t" r="r" b="b"/>
            <a:pathLst>
              <a:path w="8516620" h="83820">
                <a:moveTo>
                  <a:pt x="8516112" y="0"/>
                </a:moveTo>
                <a:lnTo>
                  <a:pt x="0" y="0"/>
                </a:lnTo>
                <a:lnTo>
                  <a:pt x="0" y="83820"/>
                </a:lnTo>
                <a:lnTo>
                  <a:pt x="8516112" y="83820"/>
                </a:lnTo>
                <a:lnTo>
                  <a:pt x="851611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726935"/>
            <a:ext cx="9144000" cy="131445"/>
          </a:xfrm>
          <a:custGeom>
            <a:avLst/>
            <a:gdLst/>
            <a:ahLst/>
            <a:cxnLst/>
            <a:rect l="l" t="t" r="r" b="b"/>
            <a:pathLst>
              <a:path w="9144000" h="131445">
                <a:moveTo>
                  <a:pt x="9144000" y="0"/>
                </a:moveTo>
                <a:lnTo>
                  <a:pt x="0" y="0"/>
                </a:lnTo>
                <a:lnTo>
                  <a:pt x="0" y="131063"/>
                </a:lnTo>
                <a:lnTo>
                  <a:pt x="9144000" y="131063"/>
                </a:lnTo>
                <a:lnTo>
                  <a:pt x="9144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8015" cy="83820"/>
          </a:xfrm>
          <a:custGeom>
            <a:avLst/>
            <a:gdLst/>
            <a:ahLst/>
            <a:cxnLst/>
            <a:rect l="l" t="t" r="r" b="b"/>
            <a:pathLst>
              <a:path w="628015" h="83820">
                <a:moveTo>
                  <a:pt x="627888" y="0"/>
                </a:moveTo>
                <a:lnTo>
                  <a:pt x="0" y="0"/>
                </a:lnTo>
                <a:lnTo>
                  <a:pt x="0" y="83820"/>
                </a:lnTo>
                <a:lnTo>
                  <a:pt x="627888" y="83820"/>
                </a:lnTo>
                <a:lnTo>
                  <a:pt x="6278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76198"/>
            <a:ext cx="9144000" cy="6655434"/>
            <a:chOff x="0" y="76198"/>
            <a:chExt cx="9144000" cy="6655434"/>
          </a:xfrm>
        </p:grpSpPr>
        <p:sp>
          <p:nvSpPr>
            <p:cNvPr id="6" name="object 6"/>
            <p:cNvSpPr/>
            <p:nvPr/>
          </p:nvSpPr>
          <p:spPr>
            <a:xfrm>
              <a:off x="8621935" y="162857"/>
              <a:ext cx="424719" cy="20768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16824" y="108203"/>
              <a:ext cx="522731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644383" y="108203"/>
              <a:ext cx="522731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76198"/>
              <a:ext cx="9143999" cy="665530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75" y="394715"/>
              <a:ext cx="521208" cy="31699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07542" y="66294"/>
            <a:ext cx="8022590" cy="95313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dirty="0"/>
              <a:t>義務採購填報管理</a:t>
            </a:r>
            <a:r>
              <a:rPr sz="3200" b="1" dirty="0">
                <a:latin typeface="Arial"/>
                <a:cs typeface="Arial"/>
              </a:rPr>
              <a:t>-</a:t>
            </a:r>
            <a:r>
              <a:rPr sz="3200" dirty="0"/>
              <a:t>義</a:t>
            </a:r>
            <a:r>
              <a:rPr sz="3200" spc="-15" dirty="0"/>
              <a:t>務</a:t>
            </a:r>
            <a:r>
              <a:rPr sz="3200" dirty="0"/>
              <a:t>採購</a:t>
            </a:r>
            <a:r>
              <a:rPr sz="3200" spc="-15" dirty="0"/>
              <a:t>資</a:t>
            </a:r>
            <a:r>
              <a:rPr sz="3200" dirty="0"/>
              <a:t>料審</a:t>
            </a:r>
            <a:r>
              <a:rPr sz="3200" spc="-10" dirty="0"/>
              <a:t>核</a:t>
            </a:r>
            <a:r>
              <a:rPr sz="3200" b="1" dirty="0">
                <a:latin typeface="Arial"/>
                <a:cs typeface="Arial"/>
              </a:rPr>
              <a:t>-</a:t>
            </a:r>
            <a:r>
              <a:rPr sz="3200" spc="-15" dirty="0"/>
              <a:t>審</a:t>
            </a:r>
            <a:r>
              <a:rPr sz="3200" dirty="0"/>
              <a:t>核作 業</a:t>
            </a:r>
            <a:r>
              <a:rPr sz="3200" b="1" dirty="0">
                <a:latin typeface="Arial"/>
                <a:cs typeface="Arial"/>
              </a:rPr>
              <a:t>(</a:t>
            </a:r>
            <a:r>
              <a:rPr sz="3200" dirty="0"/>
              <a:t>檢視身心障礙團體</a:t>
            </a:r>
            <a:r>
              <a:rPr sz="3200" spc="-15" dirty="0"/>
              <a:t>成</a:t>
            </a:r>
            <a:r>
              <a:rPr sz="3200" dirty="0"/>
              <a:t>交資</a:t>
            </a:r>
            <a:r>
              <a:rPr sz="3200" spc="-5" dirty="0"/>
              <a:t>料</a:t>
            </a:r>
            <a:r>
              <a:rPr sz="3200" b="1" spc="-5" dirty="0">
                <a:latin typeface="Arial"/>
                <a:cs typeface="Arial"/>
              </a:rPr>
              <a:t>(A)-</a:t>
            </a:r>
            <a:r>
              <a:rPr sz="3200" spc="-10" dirty="0"/>
              <a:t>明</a:t>
            </a:r>
            <a:r>
              <a:rPr sz="3200" spc="5" dirty="0"/>
              <a:t>細資</a:t>
            </a:r>
            <a:r>
              <a:rPr sz="3200" spc="-15" dirty="0"/>
              <a:t>料</a:t>
            </a:r>
            <a:r>
              <a:rPr sz="3200" b="1"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51916" y="1072896"/>
            <a:ext cx="7235952" cy="5413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20</a:t>
            </a:r>
            <a:endParaRPr spc="-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0472" y="2551137"/>
            <a:ext cx="6158230" cy="837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64614" y="1884629"/>
            <a:ext cx="5417185" cy="788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spc="305" dirty="0">
                <a:solidFill>
                  <a:srgbClr val="AD1212"/>
                </a:solidFill>
              </a:rPr>
              <a:t>系統服務聯絡資訊</a:t>
            </a:r>
            <a:endParaRPr sz="5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21</a:t>
            </a:r>
            <a:endParaRPr spc="-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542" y="250393"/>
            <a:ext cx="36830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系統服務聯絡資訊</a:t>
            </a:r>
            <a:endParaRPr sz="360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719693" y="6350720"/>
            <a:ext cx="247015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5"/>
              </a:lnSpc>
            </a:pPr>
            <a:r>
              <a:rPr lang="en-US" altLang="zh-TW" spc="-5" dirty="0" smtClean="0"/>
              <a:t>22</a:t>
            </a:r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29729" y="2613279"/>
          <a:ext cx="8033385" cy="323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4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492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0" dirty="0">
                          <a:solidFill>
                            <a:srgbClr val="FFFFFF"/>
                          </a:solidFill>
                          <a:latin typeface="Noto Sans CJK JP Medium"/>
                          <a:cs typeface="Noto Sans CJK JP Medium"/>
                        </a:rPr>
                        <a:t>聯絡對象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32C2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0" dirty="0">
                          <a:solidFill>
                            <a:srgbClr val="FFFFFF"/>
                          </a:solidFill>
                          <a:latin typeface="Noto Sans CJK JP Medium"/>
                          <a:cs typeface="Noto Sans CJK JP Medium"/>
                        </a:rPr>
                        <a:t>聯絡人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32C2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0" dirty="0">
                          <a:solidFill>
                            <a:srgbClr val="FFFFFF"/>
                          </a:solidFill>
                          <a:latin typeface="Noto Sans CJK JP Medium"/>
                          <a:cs typeface="Noto Sans CJK JP Medium"/>
                        </a:rPr>
                        <a:t>電話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32C2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0" dirty="0">
                          <a:solidFill>
                            <a:srgbClr val="FFFFFF"/>
                          </a:solidFill>
                          <a:latin typeface="Noto Sans CJK JP Medium"/>
                          <a:cs typeface="Noto Sans CJK JP Medium"/>
                        </a:rPr>
                        <a:t>電子郵箱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32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71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測試工程師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呂祈諾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02-27858898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Ext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647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  <a:hlinkClick r:id="rId2"/>
                        </a:rPr>
                        <a:t>ginolu@universalec.com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71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客服專線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客服人員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0800-588-889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02-2785-8898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  <a:hlinkClick r:id="rId3"/>
                        </a:rPr>
                        <a:t>cs@universalec.com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8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專案管理師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楊薪白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02-27858898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Ext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673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  <a:hlinkClick r:id="rId4"/>
                        </a:rPr>
                        <a:t>nikki@universalec.com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專案經理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0" dirty="0">
                          <a:latin typeface="Noto Sans CJK JP Medium"/>
                          <a:cs typeface="Noto Sans CJK JP Medium"/>
                        </a:rPr>
                        <a:t>侯素玉</a:t>
                      </a:r>
                      <a:endParaRPr sz="1800">
                        <a:latin typeface="Noto Sans CJK JP Medium"/>
                        <a:cs typeface="Noto Sans CJK JP Medium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02-27858898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Ext</a:t>
                      </a:r>
                      <a:r>
                        <a:rPr sz="18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latin typeface="Arial"/>
                          <a:cs typeface="Arial"/>
                        </a:rPr>
                        <a:t>662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  <a:hlinkClick r:id="rId5"/>
                        </a:rPr>
                        <a:t>kitty@universalec.com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5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0408" y="1222857"/>
            <a:ext cx="7936865" cy="941069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300"/>
              </a:spcBef>
              <a:buClr>
                <a:srgbClr val="006FC0"/>
              </a:buClr>
              <a:buFont typeface="Wingdings"/>
              <a:buChar char="◼"/>
              <a:tabLst>
                <a:tab pos="299720" algn="l"/>
              </a:tabLst>
            </a:pPr>
            <a:r>
              <a:rPr sz="2000" b="0" dirty="0">
                <a:latin typeface="Noto Sans CJK JP Medium"/>
                <a:cs typeface="Noto Sans CJK JP Medium"/>
              </a:rPr>
              <a:t>請於教育訓練後協助填</a:t>
            </a:r>
            <a:r>
              <a:rPr sz="2000" b="0" spc="-15" dirty="0">
                <a:latin typeface="Noto Sans CJK JP Medium"/>
                <a:cs typeface="Noto Sans CJK JP Medium"/>
              </a:rPr>
              <a:t>寫</a:t>
            </a:r>
            <a:r>
              <a:rPr sz="2000" b="0" dirty="0">
                <a:latin typeface="Noto Sans CJK JP Medium"/>
                <a:cs typeface="Noto Sans CJK JP Medium"/>
              </a:rPr>
              <a:t>滿意</a:t>
            </a:r>
            <a:r>
              <a:rPr sz="2000" b="0" spc="-15" dirty="0">
                <a:latin typeface="Noto Sans CJK JP Medium"/>
                <a:cs typeface="Noto Sans CJK JP Medium"/>
              </a:rPr>
              <a:t>度</a:t>
            </a:r>
            <a:r>
              <a:rPr sz="2000" b="0" dirty="0">
                <a:latin typeface="Noto Sans CJK JP Medium"/>
                <a:cs typeface="Noto Sans CJK JP Medium"/>
              </a:rPr>
              <a:t>調查</a:t>
            </a:r>
            <a:r>
              <a:rPr sz="2000" b="0" spc="-15" dirty="0">
                <a:latin typeface="Noto Sans CJK JP Medium"/>
                <a:cs typeface="Noto Sans CJK JP Medium"/>
              </a:rPr>
              <a:t>表</a:t>
            </a:r>
            <a:r>
              <a:rPr sz="2000" b="0" dirty="0">
                <a:latin typeface="Noto Sans CJK JP Medium"/>
                <a:cs typeface="Noto Sans CJK JP Medium"/>
              </a:rPr>
              <a:t>，給</a:t>
            </a:r>
            <a:r>
              <a:rPr sz="2000" b="0" spc="-15" dirty="0">
                <a:latin typeface="Noto Sans CJK JP Medium"/>
                <a:cs typeface="Noto Sans CJK JP Medium"/>
              </a:rPr>
              <a:t>予</a:t>
            </a:r>
            <a:r>
              <a:rPr sz="2000" b="0" dirty="0">
                <a:latin typeface="Noto Sans CJK JP Medium"/>
                <a:cs typeface="Noto Sans CJK JP Medium"/>
              </a:rPr>
              <a:t>我們</a:t>
            </a:r>
            <a:r>
              <a:rPr sz="2000" b="0" spc="-15" dirty="0">
                <a:latin typeface="Noto Sans CJK JP Medium"/>
                <a:cs typeface="Noto Sans CJK JP Medium"/>
              </a:rPr>
              <a:t>寶</a:t>
            </a:r>
            <a:r>
              <a:rPr sz="2000" b="0" dirty="0">
                <a:latin typeface="Noto Sans CJK JP Medium"/>
                <a:cs typeface="Noto Sans CJK JP Medium"/>
              </a:rPr>
              <a:t>貴意</a:t>
            </a:r>
            <a:r>
              <a:rPr sz="2000" b="0" spc="-15" dirty="0">
                <a:latin typeface="Noto Sans CJK JP Medium"/>
                <a:cs typeface="Noto Sans CJK JP Medium"/>
              </a:rPr>
              <a:t>見</a:t>
            </a:r>
            <a:r>
              <a:rPr sz="2000" b="0" dirty="0">
                <a:latin typeface="Noto Sans CJK JP Medium"/>
                <a:cs typeface="Noto Sans CJK JP Medium"/>
              </a:rPr>
              <a:t>，謝</a:t>
            </a:r>
            <a:r>
              <a:rPr sz="2000" b="0" spc="-540" dirty="0">
                <a:latin typeface="Noto Sans CJK JP Medium"/>
                <a:cs typeface="Noto Sans CJK JP Medium"/>
              </a:rPr>
              <a:t>謝</a:t>
            </a:r>
            <a:r>
              <a:rPr sz="2000" b="0" dirty="0">
                <a:latin typeface="Noto Sans CJK JP Medium"/>
                <a:cs typeface="Noto Sans CJK JP Medium"/>
              </a:rPr>
              <a:t>！</a:t>
            </a:r>
            <a:endParaRPr sz="2000">
              <a:latin typeface="Noto Sans CJK JP Medium"/>
              <a:cs typeface="Noto Sans CJK JP Medium"/>
            </a:endParaRPr>
          </a:p>
          <a:p>
            <a:pPr marL="299085" indent="-287020">
              <a:lnSpc>
                <a:spcPct val="100000"/>
              </a:lnSpc>
              <a:spcBef>
                <a:spcPts val="1205"/>
              </a:spcBef>
              <a:buClr>
                <a:srgbClr val="006FC0"/>
              </a:buClr>
              <a:buFont typeface="Wingdings"/>
              <a:buChar char="◼"/>
              <a:tabLst>
                <a:tab pos="299720" algn="l"/>
              </a:tabLst>
            </a:pPr>
            <a:r>
              <a:rPr sz="2000" b="0" dirty="0">
                <a:latin typeface="Noto Sans CJK JP Medium"/>
                <a:cs typeface="Noto Sans CJK JP Medium"/>
              </a:rPr>
              <a:t>對於教育訓練有任何問</a:t>
            </a:r>
            <a:r>
              <a:rPr sz="2000" b="0" spc="-15" dirty="0">
                <a:latin typeface="Noto Sans CJK JP Medium"/>
                <a:cs typeface="Noto Sans CJK JP Medium"/>
              </a:rPr>
              <a:t>題</a:t>
            </a:r>
            <a:r>
              <a:rPr sz="2000" b="0" dirty="0">
                <a:latin typeface="Noto Sans CJK JP Medium"/>
                <a:cs typeface="Noto Sans CJK JP Medium"/>
              </a:rPr>
              <a:t>可以</a:t>
            </a:r>
            <a:r>
              <a:rPr sz="2000" b="0" spc="-15" dirty="0">
                <a:latin typeface="Noto Sans CJK JP Medium"/>
                <a:cs typeface="Noto Sans CJK JP Medium"/>
              </a:rPr>
              <a:t>聯</a:t>
            </a:r>
            <a:r>
              <a:rPr sz="2000" b="0" dirty="0">
                <a:latin typeface="Noto Sans CJK JP Medium"/>
                <a:cs typeface="Noto Sans CJK JP Medium"/>
              </a:rPr>
              <a:t>繫以</a:t>
            </a:r>
            <a:r>
              <a:rPr sz="2000" b="0" spc="-15" dirty="0">
                <a:latin typeface="Noto Sans CJK JP Medium"/>
                <a:cs typeface="Noto Sans CJK JP Medium"/>
              </a:rPr>
              <a:t>下</a:t>
            </a:r>
            <a:r>
              <a:rPr sz="2000" b="0" dirty="0">
                <a:latin typeface="Noto Sans CJK JP Medium"/>
                <a:cs typeface="Noto Sans CJK JP Medium"/>
              </a:rPr>
              <a:t>人員：</a:t>
            </a:r>
            <a:endParaRPr sz="2000">
              <a:latin typeface="Noto Sans CJK JP Medium"/>
              <a:cs typeface="Noto Sans CJK JP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576</Words>
  <Application>Microsoft Office PowerPoint</Application>
  <PresentationFormat>如螢幕大小 (4:3)</PresentationFormat>
  <Paragraphs>156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Noto Sans CJK JP Medium</vt:lpstr>
      <vt:lpstr>UKIJ CJK</vt:lpstr>
      <vt:lpstr>新細明體</vt:lpstr>
      <vt:lpstr>Arial</vt:lpstr>
      <vt:lpstr>Calibri</vt:lpstr>
      <vt:lpstr>Times New Roman</vt:lpstr>
      <vt:lpstr>Wingdings</vt:lpstr>
      <vt:lpstr>Office Theme</vt:lpstr>
      <vt:lpstr>義務採購單位帳號申請</vt:lpstr>
      <vt:lpstr>採購公告專區管理作業流程</vt:lpstr>
      <vt:lpstr>優採公告專區</vt:lpstr>
      <vt:lpstr>優採公告專區管理-優採公告專區招標公告(查詢作業)</vt:lpstr>
      <vt:lpstr>優採公告專區管理-優採公告專區招標公告(修改作業)</vt:lpstr>
      <vt:lpstr>優採公告專區管理-優採公告專區問答與決標(查詢作業)</vt:lpstr>
      <vt:lpstr>優採公告專區管理-優採公告專區問答與決標(問與答)</vt:lpstr>
      <vt:lpstr>優採公告專區管理-優採公告專區問答與決標(決標作業-1)</vt:lpstr>
      <vt:lpstr>優採公告專區管理-優採公告專區問答與決標(決標作業-2)</vt:lpstr>
      <vt:lpstr>優採公告專區管理-優採公告專區問答與決標(決標作業-3)</vt:lpstr>
      <vt:lpstr>義務採購填報及審核</vt:lpstr>
      <vt:lpstr>義務採購填報管理-義務採購資料填報-新增資料(身心障礙 團體成交金額(A))</vt:lpstr>
      <vt:lpstr>義務採購填報管理-義務採購資料填報(經公告或議價未與機 構團體成交金額(B))</vt:lpstr>
      <vt:lpstr>義務採購填報管理-義務採購資料填報-新增資料(經公告或 議價未與機構團體成交金額(B))</vt:lpstr>
      <vt:lpstr>義務採購填報管理-義務採購資料填報(不經優先採購程序成 交金額(C))</vt:lpstr>
      <vt:lpstr>義務採購填報管理-義務採購資料填報-新增資料(不經優先 採購程序成交金額(C))</vt:lpstr>
      <vt:lpstr>義務採購填報管理-義務採購資料填報-匯入格式之代碼參考</vt:lpstr>
      <vt:lpstr>義務採購填報管理-義務採購資料審核-查詢作業</vt:lpstr>
      <vt:lpstr>義務採購填報管理-義務採購資料審核-審核作業(檢 視身心障礙團體成交資料(A))</vt:lpstr>
      <vt:lpstr>義務採購填報管理-義務採購資料審核-審核作 業(檢視身心障礙團體成交資料(A)-明細資料)</vt:lpstr>
      <vt:lpstr>系統服務聯絡資訊</vt:lpstr>
      <vt:lpstr>系統服務聯絡資訊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thewangs</dc:creator>
  <cp:lastModifiedBy>User</cp:lastModifiedBy>
  <cp:revision>5</cp:revision>
  <dcterms:created xsi:type="dcterms:W3CDTF">2021-12-31T09:18:35Z</dcterms:created>
  <dcterms:modified xsi:type="dcterms:W3CDTF">2021-12-31T09:58:04Z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2021-12-31T00:00:00Z</vt:filetime>
  </property>
</Properties>
</file>